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61" r:id="rId7"/>
    <p:sldId id="259" r:id="rId8"/>
    <p:sldId id="265" r:id="rId9"/>
    <p:sldId id="273" r:id="rId10"/>
    <p:sldId id="260" r:id="rId11"/>
    <p:sldId id="266"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EAEAEA"/>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12/19/2022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AF23FA4-92D1-A63E-8A09-2426CB2E8C2B}"/>
              </a:ext>
            </a:extLst>
          </p:cNvPr>
          <p:cNvPicPr>
            <a:picLocks noChangeAspect="1"/>
          </p:cNvPicPr>
          <p:nvPr/>
        </p:nvPicPr>
        <p:blipFill>
          <a:blip r:embed="rId2"/>
          <a:stretch>
            <a:fillRect/>
          </a:stretch>
        </p:blipFill>
        <p:spPr>
          <a:xfrm>
            <a:off x="828136" y="0"/>
            <a:ext cx="10287000" cy="6858000"/>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9105614" y="2194404"/>
            <a:ext cx="1608826" cy="1122202"/>
          </a:xfrm>
        </p:spPr>
        <p:txBody>
          <a:bodyPr/>
          <a:lstStyle/>
          <a:p>
            <a:r>
              <a:rPr lang="en-US" sz="2000" dirty="0">
                <a:solidFill>
                  <a:schemeClr val="bg1"/>
                </a:solidFill>
              </a:rPr>
              <a:t>CS671 Project</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918949" y="4567925"/>
            <a:ext cx="1821370" cy="772524"/>
          </a:xfrm>
        </p:spPr>
        <p:txBody>
          <a:bodyPr>
            <a:normAutofit/>
          </a:bodyPr>
          <a:lstStyle/>
          <a:p>
            <a:r>
              <a:rPr lang="en-US" sz="1500" b="1" dirty="0">
                <a:solidFill>
                  <a:schemeClr val="bg1"/>
                </a:solidFill>
              </a:rPr>
              <a:t>Dhruv Chamaria Tarun Dagar </a:t>
            </a:r>
            <a:r>
              <a:rPr lang="en-US" sz="1500" b="1" dirty="0" err="1">
                <a:solidFill>
                  <a:schemeClr val="bg1"/>
                </a:solidFill>
              </a:rPr>
              <a:t>Maanasa</a:t>
            </a:r>
            <a:r>
              <a:rPr lang="en-US" sz="1500" b="1" dirty="0">
                <a:solidFill>
                  <a:schemeClr val="bg1"/>
                </a:solidFill>
              </a:rPr>
              <a:t> Dharini</a:t>
            </a:r>
          </a:p>
        </p:txBody>
      </p:sp>
    </p:spTree>
    <p:extLst>
      <p:ext uri="{BB962C8B-B14F-4D97-AF65-F5344CB8AC3E}">
        <p14:creationId xmlns:p14="http://schemas.microsoft.com/office/powerpoint/2010/main" val="25860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lstStyle/>
          <a:p>
            <a:r>
              <a:rPr lang="en-US" dirty="0"/>
              <a:t>Introduction</a:t>
            </a:r>
          </a:p>
          <a:p>
            <a:r>
              <a:rPr lang="en-US" dirty="0"/>
              <a:t>Data And Methods</a:t>
            </a:r>
          </a:p>
          <a:p>
            <a:r>
              <a:rPr lang="en-US" dirty="0"/>
              <a:t>Results</a:t>
            </a:r>
          </a:p>
          <a:p>
            <a:r>
              <a:rPr lang="en-US" dirty="0"/>
              <a:t>Conclusion</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Introduction</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2776936"/>
            <a:ext cx="2882475" cy="823912"/>
          </a:xfrm>
        </p:spPr>
        <p:txBody>
          <a:bodyPr/>
          <a:lstStyle/>
          <a:p>
            <a:r>
              <a:rPr lang="en-US" dirty="0"/>
              <a:t>Problem</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7"/>
            <a:ext cx="2882475" cy="1138636"/>
          </a:xfrm>
        </p:spPr>
        <p:txBody>
          <a:bodyPr>
            <a:normAutofit/>
          </a:bodyPr>
          <a:lstStyle/>
          <a:p>
            <a:r>
              <a:rPr lang="en-US" sz="1400" dirty="0"/>
              <a:t>Manual hand X-ray photo analysis is a very difficult and time-consuming task for the radiologist as well.</a:t>
            </a:r>
            <a:endParaRPr lang="en-US" sz="1100" dirty="0"/>
          </a:p>
          <a:p>
            <a:endParaRPr lang="en-US" dirty="0"/>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2776936"/>
            <a:ext cx="2896671" cy="823912"/>
          </a:xfrm>
        </p:spPr>
        <p:txBody>
          <a:bodyPr/>
          <a:lstStyle/>
          <a:p>
            <a:r>
              <a:rPr lang="en-US" dirty="0"/>
              <a:t>Use Case</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a:normAutofit/>
          </a:bodyPr>
          <a:lstStyle/>
          <a:p>
            <a:r>
              <a:rPr lang="en-US" dirty="0"/>
              <a:t>Joint detection helps in identifying numerous medical conditions such as 	</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2776936"/>
            <a:ext cx="2882475" cy="823912"/>
          </a:xfrm>
        </p:spPr>
        <p:txBody>
          <a:bodyPr/>
          <a:lstStyle/>
          <a:p>
            <a:r>
              <a:rPr lang="en-US" dirty="0"/>
              <a:t>Solution</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a:normAutofit/>
          </a:bodyPr>
          <a:lstStyle/>
          <a:p>
            <a:r>
              <a:rPr lang="en-US" dirty="0"/>
              <a:t>Usually, without computer vision, it is time-consuming to detect these problems our project proposes two methods for joint detection. </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1429429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a:t>Data</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Q1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Q2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Q3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Q4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a:t>Data Preprocessing</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a:t>Understanding Data</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a:t>Deciding Method</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a:t>Implementation</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32104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35" name="Google Shape;492;p27">
            <a:extLst>
              <a:ext uri="{FF2B5EF4-FFF2-40B4-BE49-F238E27FC236}">
                <a16:creationId xmlns:a16="http://schemas.microsoft.com/office/drawing/2014/main" id="{2B568894-79D2-3094-D28E-9D1CF373BE20}"/>
              </a:ext>
            </a:extLst>
          </p:cNvPr>
          <p:cNvSpPr/>
          <p:nvPr/>
        </p:nvSpPr>
        <p:spPr>
          <a:xfrm>
            <a:off x="6216769" y="1639697"/>
            <a:ext cx="2049247" cy="2049247"/>
          </a:xfrm>
          <a:custGeom>
            <a:avLst/>
            <a:gdLst/>
            <a:ahLst/>
            <a:cxnLst/>
            <a:rect l="l" t="t" r="r" b="b"/>
            <a:pathLst>
              <a:path w="74087" h="74087" extrusionOk="0">
                <a:moveTo>
                  <a:pt x="9774" y="1"/>
                </a:moveTo>
                <a:cubicBezTo>
                  <a:pt x="4370" y="1"/>
                  <a:pt x="0" y="4370"/>
                  <a:pt x="0" y="9774"/>
                </a:cubicBezTo>
                <a:lnTo>
                  <a:pt x="0" y="64313"/>
                </a:lnTo>
                <a:cubicBezTo>
                  <a:pt x="0" y="69717"/>
                  <a:pt x="4370" y="74087"/>
                  <a:pt x="9774" y="74087"/>
                </a:cubicBezTo>
                <a:lnTo>
                  <a:pt x="64313" y="74087"/>
                </a:lnTo>
                <a:cubicBezTo>
                  <a:pt x="69717" y="74087"/>
                  <a:pt x="74086" y="69717"/>
                  <a:pt x="74086" y="64313"/>
                </a:cubicBezTo>
                <a:lnTo>
                  <a:pt x="74086" y="9774"/>
                </a:lnTo>
                <a:cubicBezTo>
                  <a:pt x="74086" y="4370"/>
                  <a:pt x="69683" y="1"/>
                  <a:pt x="64313"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414500" tIns="853433" rIns="414500" bIns="121900" anchor="ctr" anchorCtr="0">
            <a:noAutofit/>
          </a:bodyPr>
          <a:lstStyle/>
          <a:p>
            <a:pPr algn="ctr">
              <a:buClr>
                <a:schemeClr val="dk1"/>
              </a:buClr>
              <a:buSzPts val="1100"/>
            </a:pPr>
            <a:endParaRPr sz="1600">
              <a:solidFill>
                <a:schemeClr val="dk1"/>
              </a:solidFill>
              <a:latin typeface="Roboto"/>
              <a:ea typeface="Roboto"/>
              <a:cs typeface="Roboto"/>
              <a:sym typeface="Roboto"/>
            </a:endParaRPr>
          </a:p>
        </p:txBody>
      </p:sp>
      <p:sp>
        <p:nvSpPr>
          <p:cNvPr id="36" name="Google Shape;493;p27">
            <a:extLst>
              <a:ext uri="{FF2B5EF4-FFF2-40B4-BE49-F238E27FC236}">
                <a16:creationId xmlns:a16="http://schemas.microsoft.com/office/drawing/2014/main" id="{33E0950C-0EEB-8AA2-A087-9A8FE7EFDCC8}"/>
              </a:ext>
            </a:extLst>
          </p:cNvPr>
          <p:cNvSpPr/>
          <p:nvPr/>
        </p:nvSpPr>
        <p:spPr>
          <a:xfrm>
            <a:off x="7872925" y="2041040"/>
            <a:ext cx="460448" cy="784333"/>
          </a:xfrm>
          <a:custGeom>
            <a:avLst/>
            <a:gdLst/>
            <a:ahLst/>
            <a:cxnLst/>
            <a:rect l="l" t="t" r="r" b="b"/>
            <a:pathLst>
              <a:path w="16646" h="28355" extrusionOk="0">
                <a:moveTo>
                  <a:pt x="14210" y="1"/>
                </a:moveTo>
                <a:cubicBezTo>
                  <a:pt x="6372" y="1"/>
                  <a:pt x="0" y="6339"/>
                  <a:pt x="0" y="14178"/>
                </a:cubicBezTo>
                <a:cubicBezTo>
                  <a:pt x="0" y="22017"/>
                  <a:pt x="6372" y="28355"/>
                  <a:pt x="14210" y="28355"/>
                </a:cubicBezTo>
                <a:lnTo>
                  <a:pt x="16646" y="28355"/>
                </a:lnTo>
                <a:lnTo>
                  <a:pt x="16646" y="1"/>
                </a:lnTo>
                <a:close/>
              </a:path>
            </a:pathLst>
          </a:custGeom>
          <a:solidFill>
            <a:schemeClr val="accent1">
              <a:lumMod val="25000"/>
            </a:schemeClr>
          </a:solidFill>
          <a:ln>
            <a:noFill/>
          </a:ln>
        </p:spPr>
        <p:txBody>
          <a:bodyPr spcFirstLastPara="1" wrap="square" lIns="121900" tIns="121900" rIns="182867" bIns="121900" anchor="ctr" anchorCtr="0">
            <a:noAutofit/>
          </a:bodyPr>
          <a:lstStyle/>
          <a:p>
            <a:pPr algn="r">
              <a:buClr>
                <a:schemeClr val="dk1"/>
              </a:buClr>
              <a:buSzPts val="1100"/>
            </a:pPr>
            <a:r>
              <a:rPr lang="en" sz="2400" b="1">
                <a:solidFill>
                  <a:schemeClr val="lt1"/>
                </a:solidFill>
                <a:latin typeface="Roboto"/>
                <a:ea typeface="Roboto"/>
                <a:cs typeface="Roboto"/>
                <a:sym typeface="Roboto"/>
              </a:rPr>
              <a:t>2</a:t>
            </a:r>
            <a:endParaRPr sz="2400">
              <a:solidFill>
                <a:schemeClr val="lt1"/>
              </a:solidFill>
            </a:endParaRPr>
          </a:p>
        </p:txBody>
      </p:sp>
      <p:sp>
        <p:nvSpPr>
          <p:cNvPr id="38" name="Google Shape;495;p27">
            <a:extLst>
              <a:ext uri="{FF2B5EF4-FFF2-40B4-BE49-F238E27FC236}">
                <a16:creationId xmlns:a16="http://schemas.microsoft.com/office/drawing/2014/main" id="{D3270186-4A2D-23CA-B75A-EFD99F901A6E}"/>
              </a:ext>
            </a:extLst>
          </p:cNvPr>
          <p:cNvSpPr/>
          <p:nvPr/>
        </p:nvSpPr>
        <p:spPr>
          <a:xfrm>
            <a:off x="6216769" y="3930647"/>
            <a:ext cx="2049335" cy="2049335"/>
          </a:xfrm>
          <a:custGeom>
            <a:avLst/>
            <a:gdLst/>
            <a:ahLst/>
            <a:cxnLst/>
            <a:rect l="l" t="t" r="r" b="b"/>
            <a:pathLst>
              <a:path w="74087" h="74087" extrusionOk="0">
                <a:moveTo>
                  <a:pt x="9774" y="0"/>
                </a:moveTo>
                <a:cubicBezTo>
                  <a:pt x="4370" y="0"/>
                  <a:pt x="0" y="4370"/>
                  <a:pt x="0" y="9774"/>
                </a:cubicBezTo>
                <a:lnTo>
                  <a:pt x="0" y="64313"/>
                </a:lnTo>
                <a:cubicBezTo>
                  <a:pt x="0" y="69684"/>
                  <a:pt x="4370" y="74087"/>
                  <a:pt x="9774" y="74087"/>
                </a:cubicBezTo>
                <a:lnTo>
                  <a:pt x="64313" y="74087"/>
                </a:lnTo>
                <a:cubicBezTo>
                  <a:pt x="69717" y="74087"/>
                  <a:pt x="74086" y="69684"/>
                  <a:pt x="74086" y="64313"/>
                </a:cubicBezTo>
                <a:lnTo>
                  <a:pt x="74086" y="9774"/>
                </a:lnTo>
                <a:cubicBezTo>
                  <a:pt x="74086" y="4370"/>
                  <a:pt x="69683" y="0"/>
                  <a:pt x="64313"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414500" tIns="121900" rIns="414500" bIns="853433" anchor="ctr" anchorCtr="0">
            <a:noAutofit/>
          </a:bodyPr>
          <a:lstStyle/>
          <a:p>
            <a:pPr algn="ctr">
              <a:buClr>
                <a:schemeClr val="dk1"/>
              </a:buClr>
              <a:buSzPts val="1100"/>
            </a:pPr>
            <a:endParaRPr sz="1600" dirty="0">
              <a:solidFill>
                <a:schemeClr val="dk1"/>
              </a:solidFill>
              <a:latin typeface="Roboto"/>
              <a:ea typeface="Roboto"/>
              <a:cs typeface="Roboto"/>
              <a:sym typeface="Roboto"/>
            </a:endParaRPr>
          </a:p>
        </p:txBody>
      </p:sp>
      <p:sp>
        <p:nvSpPr>
          <p:cNvPr id="39" name="Google Shape;496;p27">
            <a:extLst>
              <a:ext uri="{FF2B5EF4-FFF2-40B4-BE49-F238E27FC236}">
                <a16:creationId xmlns:a16="http://schemas.microsoft.com/office/drawing/2014/main" id="{41B020B9-4EB6-356A-BEBF-5282DEFC653B}"/>
              </a:ext>
            </a:extLst>
          </p:cNvPr>
          <p:cNvSpPr/>
          <p:nvPr/>
        </p:nvSpPr>
        <p:spPr>
          <a:xfrm>
            <a:off x="7872925" y="4793327"/>
            <a:ext cx="460448" cy="784333"/>
          </a:xfrm>
          <a:custGeom>
            <a:avLst/>
            <a:gdLst/>
            <a:ahLst/>
            <a:cxnLst/>
            <a:rect l="l" t="t" r="r" b="b"/>
            <a:pathLst>
              <a:path w="16646" h="28355" extrusionOk="0">
                <a:moveTo>
                  <a:pt x="14210" y="0"/>
                </a:moveTo>
                <a:cubicBezTo>
                  <a:pt x="6372" y="0"/>
                  <a:pt x="0" y="6338"/>
                  <a:pt x="0" y="14177"/>
                </a:cubicBezTo>
                <a:cubicBezTo>
                  <a:pt x="0" y="22016"/>
                  <a:pt x="6372" y="28354"/>
                  <a:pt x="14210" y="28354"/>
                </a:cubicBezTo>
                <a:lnTo>
                  <a:pt x="16646" y="28354"/>
                </a:lnTo>
                <a:lnTo>
                  <a:pt x="16646" y="0"/>
                </a:lnTo>
                <a:close/>
              </a:path>
            </a:pathLst>
          </a:custGeom>
          <a:solidFill>
            <a:srgbClr val="595959"/>
          </a:solidFill>
          <a:ln>
            <a:noFill/>
          </a:ln>
        </p:spPr>
        <p:txBody>
          <a:bodyPr spcFirstLastPara="1" wrap="square" lIns="121900" tIns="121900" rIns="182867" bIns="121900" anchor="ctr" anchorCtr="0">
            <a:noAutofit/>
          </a:bodyPr>
          <a:lstStyle/>
          <a:p>
            <a:pPr algn="r">
              <a:buClr>
                <a:schemeClr val="dk1"/>
              </a:buClr>
              <a:buSzPts val="1100"/>
            </a:pPr>
            <a:r>
              <a:rPr lang="en" sz="2400" b="1" dirty="0">
                <a:solidFill>
                  <a:schemeClr val="lt1"/>
                </a:solidFill>
                <a:latin typeface="Roboto"/>
                <a:ea typeface="Roboto"/>
                <a:cs typeface="Roboto"/>
                <a:sym typeface="Roboto"/>
              </a:rPr>
              <a:t>4</a:t>
            </a:r>
            <a:endParaRPr sz="2400" dirty="0">
              <a:solidFill>
                <a:schemeClr val="lt1"/>
              </a:solidFill>
            </a:endParaRPr>
          </a:p>
        </p:txBody>
      </p:sp>
      <p:sp>
        <p:nvSpPr>
          <p:cNvPr id="41" name="Google Shape;498;p27">
            <a:extLst>
              <a:ext uri="{FF2B5EF4-FFF2-40B4-BE49-F238E27FC236}">
                <a16:creationId xmlns:a16="http://schemas.microsoft.com/office/drawing/2014/main" id="{2E00386B-C86F-BAF9-B8FC-A8813BC3BDF2}"/>
              </a:ext>
            </a:extLst>
          </p:cNvPr>
          <p:cNvSpPr/>
          <p:nvPr/>
        </p:nvSpPr>
        <p:spPr>
          <a:xfrm>
            <a:off x="3925819" y="3930647"/>
            <a:ext cx="2049335" cy="2049335"/>
          </a:xfrm>
          <a:custGeom>
            <a:avLst/>
            <a:gdLst/>
            <a:ahLst/>
            <a:cxnLst/>
            <a:rect l="l" t="t" r="r" b="b"/>
            <a:pathLst>
              <a:path w="74087" h="74087" extrusionOk="0">
                <a:moveTo>
                  <a:pt x="9774" y="0"/>
                </a:moveTo>
                <a:cubicBezTo>
                  <a:pt x="4370" y="0"/>
                  <a:pt x="0" y="4370"/>
                  <a:pt x="0" y="9774"/>
                </a:cubicBezTo>
                <a:lnTo>
                  <a:pt x="0" y="64313"/>
                </a:lnTo>
                <a:cubicBezTo>
                  <a:pt x="0" y="69684"/>
                  <a:pt x="4370" y="74087"/>
                  <a:pt x="9774" y="74087"/>
                </a:cubicBezTo>
                <a:lnTo>
                  <a:pt x="64313" y="74087"/>
                </a:lnTo>
                <a:cubicBezTo>
                  <a:pt x="69717" y="74087"/>
                  <a:pt x="74087" y="69684"/>
                  <a:pt x="74087" y="64313"/>
                </a:cubicBezTo>
                <a:lnTo>
                  <a:pt x="74087" y="9774"/>
                </a:lnTo>
                <a:cubicBezTo>
                  <a:pt x="74087" y="4370"/>
                  <a:pt x="69684" y="0"/>
                  <a:pt x="64313"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414500" tIns="121900" rIns="414500" bIns="853433" anchor="ctr" anchorCtr="0">
            <a:noAutofit/>
          </a:bodyPr>
          <a:lstStyle/>
          <a:p>
            <a:pPr algn="ctr">
              <a:buClr>
                <a:schemeClr val="dk1"/>
              </a:buClr>
              <a:buSzPts val="1100"/>
            </a:pPr>
            <a:endParaRPr sz="1600">
              <a:solidFill>
                <a:schemeClr val="dk1"/>
              </a:solidFill>
              <a:latin typeface="Roboto"/>
              <a:ea typeface="Roboto"/>
              <a:cs typeface="Roboto"/>
              <a:sym typeface="Roboto"/>
            </a:endParaRPr>
          </a:p>
        </p:txBody>
      </p:sp>
      <p:sp>
        <p:nvSpPr>
          <p:cNvPr id="42" name="Google Shape;499;p27">
            <a:extLst>
              <a:ext uri="{FF2B5EF4-FFF2-40B4-BE49-F238E27FC236}">
                <a16:creationId xmlns:a16="http://schemas.microsoft.com/office/drawing/2014/main" id="{F3C96DC9-7EEE-3E01-E84A-9A97359126B5}"/>
              </a:ext>
            </a:extLst>
          </p:cNvPr>
          <p:cNvSpPr/>
          <p:nvPr/>
        </p:nvSpPr>
        <p:spPr>
          <a:xfrm>
            <a:off x="3858467" y="4793327"/>
            <a:ext cx="459536" cy="784333"/>
          </a:xfrm>
          <a:custGeom>
            <a:avLst/>
            <a:gdLst/>
            <a:ahLst/>
            <a:cxnLst/>
            <a:rect l="l" t="t" r="r" b="b"/>
            <a:pathLst>
              <a:path w="16613" h="28355" extrusionOk="0">
                <a:moveTo>
                  <a:pt x="0" y="0"/>
                </a:moveTo>
                <a:lnTo>
                  <a:pt x="0" y="28354"/>
                </a:lnTo>
                <a:lnTo>
                  <a:pt x="2435" y="28354"/>
                </a:lnTo>
                <a:cubicBezTo>
                  <a:pt x="10274" y="28354"/>
                  <a:pt x="16612" y="22016"/>
                  <a:pt x="16612" y="14177"/>
                </a:cubicBezTo>
                <a:cubicBezTo>
                  <a:pt x="16612" y="6338"/>
                  <a:pt x="10274" y="0"/>
                  <a:pt x="2435" y="0"/>
                </a:cubicBezTo>
                <a:close/>
              </a:path>
            </a:pathLst>
          </a:custGeom>
          <a:solidFill>
            <a:schemeClr val="accent3"/>
          </a:solidFill>
          <a:ln>
            <a:noFill/>
          </a:ln>
        </p:spPr>
        <p:txBody>
          <a:bodyPr spcFirstLastPara="1" wrap="square" lIns="121900" tIns="121900" rIns="121900" bIns="121900" anchor="ctr" anchorCtr="0">
            <a:noAutofit/>
          </a:bodyPr>
          <a:lstStyle/>
          <a:p>
            <a:pPr>
              <a:buClr>
                <a:schemeClr val="dk1"/>
              </a:buClr>
              <a:buSzPts val="1100"/>
            </a:pPr>
            <a:r>
              <a:rPr lang="en" sz="2400" b="1" dirty="0">
                <a:solidFill>
                  <a:schemeClr val="lt1"/>
                </a:solidFill>
                <a:latin typeface="Roboto"/>
                <a:ea typeface="Roboto"/>
                <a:cs typeface="Roboto"/>
                <a:sym typeface="Roboto"/>
              </a:rPr>
              <a:t>3</a:t>
            </a:r>
            <a:endParaRPr sz="2400" dirty="0">
              <a:solidFill>
                <a:schemeClr val="lt1"/>
              </a:solidFill>
            </a:endParaRPr>
          </a:p>
        </p:txBody>
      </p:sp>
      <p:sp>
        <p:nvSpPr>
          <p:cNvPr id="43" name="Google Shape;500;p27">
            <a:extLst>
              <a:ext uri="{FF2B5EF4-FFF2-40B4-BE49-F238E27FC236}">
                <a16:creationId xmlns:a16="http://schemas.microsoft.com/office/drawing/2014/main" id="{4BA60744-8F6D-738C-B3DD-0714138D89A3}"/>
              </a:ext>
            </a:extLst>
          </p:cNvPr>
          <p:cNvSpPr/>
          <p:nvPr/>
        </p:nvSpPr>
        <p:spPr>
          <a:xfrm>
            <a:off x="3930438" y="1634165"/>
            <a:ext cx="2049247" cy="2049247"/>
          </a:xfrm>
          <a:custGeom>
            <a:avLst/>
            <a:gdLst/>
            <a:ahLst/>
            <a:cxnLst/>
            <a:rect l="l" t="t" r="r" b="b"/>
            <a:pathLst>
              <a:path w="74087" h="74087" extrusionOk="0">
                <a:moveTo>
                  <a:pt x="9774" y="0"/>
                </a:moveTo>
                <a:cubicBezTo>
                  <a:pt x="4370" y="0"/>
                  <a:pt x="0" y="4370"/>
                  <a:pt x="0" y="9774"/>
                </a:cubicBezTo>
                <a:lnTo>
                  <a:pt x="0" y="64313"/>
                </a:lnTo>
                <a:cubicBezTo>
                  <a:pt x="0" y="69717"/>
                  <a:pt x="4370" y="74087"/>
                  <a:pt x="9774" y="74087"/>
                </a:cubicBezTo>
                <a:lnTo>
                  <a:pt x="64313" y="74087"/>
                </a:lnTo>
                <a:cubicBezTo>
                  <a:pt x="69717" y="74087"/>
                  <a:pt x="74086" y="69717"/>
                  <a:pt x="74086" y="64313"/>
                </a:cubicBezTo>
                <a:lnTo>
                  <a:pt x="74086" y="9774"/>
                </a:lnTo>
                <a:cubicBezTo>
                  <a:pt x="74086" y="4404"/>
                  <a:pt x="69717" y="0"/>
                  <a:pt x="64313"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414500" tIns="853433" rIns="414500" bIns="121900" anchor="ctr" anchorCtr="0">
            <a:noAutofit/>
          </a:bodyPr>
          <a:lstStyle/>
          <a:p>
            <a:pPr algn="ctr"/>
            <a:endParaRPr sz="1600">
              <a:solidFill>
                <a:schemeClr val="dk1"/>
              </a:solidFill>
              <a:latin typeface="Roboto"/>
              <a:ea typeface="Roboto"/>
              <a:cs typeface="Roboto"/>
              <a:sym typeface="Roboto"/>
            </a:endParaRPr>
          </a:p>
        </p:txBody>
      </p:sp>
      <p:sp>
        <p:nvSpPr>
          <p:cNvPr id="44" name="Google Shape;501;p27">
            <a:extLst>
              <a:ext uri="{FF2B5EF4-FFF2-40B4-BE49-F238E27FC236}">
                <a16:creationId xmlns:a16="http://schemas.microsoft.com/office/drawing/2014/main" id="{6C58FCBE-FFC7-3B7A-D247-8E8FFD906B45}"/>
              </a:ext>
            </a:extLst>
          </p:cNvPr>
          <p:cNvSpPr/>
          <p:nvPr/>
        </p:nvSpPr>
        <p:spPr>
          <a:xfrm>
            <a:off x="3858467" y="2041040"/>
            <a:ext cx="459536" cy="784333"/>
          </a:xfrm>
          <a:custGeom>
            <a:avLst/>
            <a:gdLst/>
            <a:ahLst/>
            <a:cxnLst/>
            <a:rect l="l" t="t" r="r" b="b"/>
            <a:pathLst>
              <a:path w="16613" h="28355" extrusionOk="0">
                <a:moveTo>
                  <a:pt x="0" y="1"/>
                </a:moveTo>
                <a:lnTo>
                  <a:pt x="0" y="28355"/>
                </a:lnTo>
                <a:lnTo>
                  <a:pt x="2435" y="28355"/>
                </a:lnTo>
                <a:cubicBezTo>
                  <a:pt x="10274" y="28355"/>
                  <a:pt x="16612" y="22017"/>
                  <a:pt x="16612" y="14178"/>
                </a:cubicBezTo>
                <a:cubicBezTo>
                  <a:pt x="16612" y="6339"/>
                  <a:pt x="10274" y="1"/>
                  <a:pt x="2435" y="1"/>
                </a:cubicBezTo>
                <a:close/>
              </a:path>
            </a:pathLst>
          </a:custGeom>
          <a:solidFill>
            <a:srgbClr val="595959"/>
          </a:solidFill>
          <a:ln>
            <a:noFill/>
          </a:ln>
        </p:spPr>
        <p:txBody>
          <a:bodyPr spcFirstLastPara="1" wrap="square" lIns="121900" tIns="121900" rIns="121900" bIns="121900" anchor="ctr" anchorCtr="0">
            <a:noAutofit/>
          </a:bodyPr>
          <a:lstStyle/>
          <a:p>
            <a:r>
              <a:rPr lang="en" sz="2400" b="1" dirty="0">
                <a:solidFill>
                  <a:schemeClr val="lt1"/>
                </a:solidFill>
                <a:latin typeface="Roboto"/>
                <a:ea typeface="Roboto"/>
                <a:cs typeface="Roboto"/>
                <a:sym typeface="Roboto"/>
              </a:rPr>
              <a:t>1</a:t>
            </a:r>
            <a:endParaRPr sz="2400" b="1" dirty="0">
              <a:solidFill>
                <a:schemeClr val="lt1"/>
              </a:solidFill>
              <a:latin typeface="Roboto"/>
              <a:ea typeface="Roboto"/>
              <a:cs typeface="Roboto"/>
              <a:sym typeface="Roboto"/>
            </a:endParaRPr>
          </a:p>
        </p:txBody>
      </p:sp>
      <p:sp>
        <p:nvSpPr>
          <p:cNvPr id="45" name="Google Shape;514;p27">
            <a:extLst>
              <a:ext uri="{FF2B5EF4-FFF2-40B4-BE49-F238E27FC236}">
                <a16:creationId xmlns:a16="http://schemas.microsoft.com/office/drawing/2014/main" id="{11505704-DA21-3D67-F271-4D5CC0EC3D83}"/>
              </a:ext>
            </a:extLst>
          </p:cNvPr>
          <p:cNvSpPr/>
          <p:nvPr/>
        </p:nvSpPr>
        <p:spPr>
          <a:xfrm>
            <a:off x="1340200" y="2756247"/>
            <a:ext cx="2356259" cy="1174400"/>
          </a:xfrm>
          <a:prstGeom prst="rect">
            <a:avLst/>
          </a:prstGeom>
          <a:noFill/>
          <a:ln>
            <a:noFill/>
          </a:ln>
        </p:spPr>
        <p:txBody>
          <a:bodyPr spcFirstLastPara="1" wrap="square" lIns="121900" tIns="121900" rIns="121900" bIns="121900" anchor="ctr" anchorCtr="0">
            <a:noAutofit/>
          </a:bodyPr>
          <a:lstStyle/>
          <a:p>
            <a:pPr algn="l"/>
            <a:r>
              <a:rPr lang="en-US" sz="1600" b="0" i="0" dirty="0">
                <a:solidFill>
                  <a:schemeClr val="tx1">
                    <a:lumMod val="65000"/>
                    <a:lumOff val="35000"/>
                  </a:schemeClr>
                </a:solidFill>
                <a:effectLst/>
                <a:latin typeface="Söhne"/>
              </a:rPr>
              <a:t>Pre-process the image to enhance the contrast and improve the visibility of the joints. </a:t>
            </a:r>
          </a:p>
        </p:txBody>
      </p:sp>
      <p:sp>
        <p:nvSpPr>
          <p:cNvPr id="46" name="Google Shape;515;p27">
            <a:extLst>
              <a:ext uri="{FF2B5EF4-FFF2-40B4-BE49-F238E27FC236}">
                <a16:creationId xmlns:a16="http://schemas.microsoft.com/office/drawing/2014/main" id="{6C7537CF-F3A9-E955-CFB8-15FCE35C0A25}"/>
              </a:ext>
            </a:extLst>
          </p:cNvPr>
          <p:cNvSpPr/>
          <p:nvPr/>
        </p:nvSpPr>
        <p:spPr>
          <a:xfrm>
            <a:off x="1337094" y="4841903"/>
            <a:ext cx="2338183" cy="1191200"/>
          </a:xfrm>
          <a:prstGeom prst="rect">
            <a:avLst/>
          </a:prstGeom>
          <a:noFill/>
          <a:ln>
            <a:noFill/>
          </a:ln>
        </p:spPr>
        <p:txBody>
          <a:bodyPr spcFirstLastPara="1" wrap="square" lIns="121900" tIns="121900" rIns="121900" bIns="121900" anchor="ctr" anchorCtr="0">
            <a:noAutofit/>
          </a:bodyPr>
          <a:lstStyle/>
          <a:p>
            <a:r>
              <a:rPr lang="en-IN" sz="1400" dirty="0">
                <a:effectLst/>
                <a:latin typeface="Calibri" panose="020F0502020204030204" pitchFamily="34" charset="0"/>
                <a:ea typeface="Calibri" panose="020F0502020204030204" pitchFamily="34" charset="0"/>
                <a:cs typeface="Times New Roman" panose="02020603050405020304" pitchFamily="18" charset="0"/>
              </a:rPr>
              <a:t>There are several techniques you can use, such as thresholding, morphological operations, and contour detection.</a:t>
            </a:r>
            <a:endParaRPr lang="en-US" sz="1200" dirty="0">
              <a:solidFill>
                <a:schemeClr val="dk1"/>
              </a:solidFill>
              <a:latin typeface="Roboto"/>
              <a:ea typeface="Roboto"/>
              <a:cs typeface="Roboto"/>
              <a:sym typeface="Roboto"/>
            </a:endParaRPr>
          </a:p>
        </p:txBody>
      </p:sp>
      <p:sp>
        <p:nvSpPr>
          <p:cNvPr id="47" name="Google Shape;516;p27">
            <a:extLst>
              <a:ext uri="{FF2B5EF4-FFF2-40B4-BE49-F238E27FC236}">
                <a16:creationId xmlns:a16="http://schemas.microsoft.com/office/drawing/2014/main" id="{6FF10EC4-4B25-3BCC-D009-2D6015B106C8}"/>
              </a:ext>
            </a:extLst>
          </p:cNvPr>
          <p:cNvSpPr/>
          <p:nvPr/>
        </p:nvSpPr>
        <p:spPr>
          <a:xfrm>
            <a:off x="8624879" y="2551422"/>
            <a:ext cx="1982000" cy="1174400"/>
          </a:xfrm>
          <a:prstGeom prst="rect">
            <a:avLst/>
          </a:prstGeom>
          <a:noFill/>
          <a:ln>
            <a:noFill/>
          </a:ln>
        </p:spPr>
        <p:txBody>
          <a:bodyPr spcFirstLastPara="1" wrap="square" lIns="121900" tIns="121900" rIns="121900" bIns="121900" anchor="ctr" anchorCtr="0">
            <a:noAutofit/>
          </a:bodyPr>
          <a:lstStyle/>
          <a:p>
            <a:pPr algn="r"/>
            <a:r>
              <a:rPr lang="en-US" sz="1200" dirty="0">
                <a:solidFill>
                  <a:schemeClr val="dk1"/>
                </a:solidFill>
                <a:latin typeface="Roboto"/>
                <a:ea typeface="Roboto"/>
                <a:cs typeface="Roboto"/>
                <a:sym typeface="Roboto"/>
              </a:rPr>
              <a:t>All images should be at the same level we apply histogram equalization for the same to make dark pixels light and light pixels dark </a:t>
            </a:r>
          </a:p>
        </p:txBody>
      </p:sp>
      <p:sp>
        <p:nvSpPr>
          <p:cNvPr id="48" name="Google Shape;517;p27">
            <a:extLst>
              <a:ext uri="{FF2B5EF4-FFF2-40B4-BE49-F238E27FC236}">
                <a16:creationId xmlns:a16="http://schemas.microsoft.com/office/drawing/2014/main" id="{C394F57F-DF76-2DA7-2163-047EEC4CEF79}"/>
              </a:ext>
            </a:extLst>
          </p:cNvPr>
          <p:cNvSpPr/>
          <p:nvPr/>
        </p:nvSpPr>
        <p:spPr>
          <a:xfrm>
            <a:off x="8624879" y="4764180"/>
            <a:ext cx="1982000" cy="1191200"/>
          </a:xfrm>
          <a:prstGeom prst="rect">
            <a:avLst/>
          </a:prstGeom>
          <a:noFill/>
          <a:ln>
            <a:noFill/>
          </a:ln>
        </p:spPr>
        <p:txBody>
          <a:bodyPr spcFirstLastPara="1" wrap="square" lIns="121900" tIns="121900" rIns="121900" bIns="121900" anchor="ctr" anchorCtr="0">
            <a:noAutofit/>
          </a:bodyPr>
          <a:lstStyle/>
          <a:p>
            <a:pPr algn="r"/>
            <a:r>
              <a:rPr lang="en-IN" sz="1600" dirty="0">
                <a:effectLst/>
                <a:latin typeface="Calibri" panose="020F0502020204030204" pitchFamily="34" charset="0"/>
                <a:ea typeface="Calibri" panose="020F0502020204030204" pitchFamily="34" charset="0"/>
                <a:cs typeface="Times New Roman" panose="02020603050405020304" pitchFamily="18" charset="0"/>
              </a:rPr>
              <a:t>Extract features from the segmented hand joints. We used Hough transform</a:t>
            </a:r>
            <a:endParaRPr lang="en-US" sz="1400" dirty="0">
              <a:solidFill>
                <a:schemeClr val="dk1"/>
              </a:solidFill>
              <a:latin typeface="Roboto"/>
              <a:ea typeface="Roboto"/>
              <a:cs typeface="Roboto"/>
              <a:sym typeface="Roboto"/>
            </a:endParaRPr>
          </a:p>
        </p:txBody>
      </p:sp>
      <p:sp>
        <p:nvSpPr>
          <p:cNvPr id="49" name="Google Shape;518;p27">
            <a:extLst>
              <a:ext uri="{FF2B5EF4-FFF2-40B4-BE49-F238E27FC236}">
                <a16:creationId xmlns:a16="http://schemas.microsoft.com/office/drawing/2014/main" id="{5F7DC3BB-C2E7-6D93-509C-5641379D209E}"/>
              </a:ext>
            </a:extLst>
          </p:cNvPr>
          <p:cNvSpPr/>
          <p:nvPr/>
        </p:nvSpPr>
        <p:spPr>
          <a:xfrm>
            <a:off x="1337095" y="2065075"/>
            <a:ext cx="2125210" cy="451200"/>
          </a:xfrm>
          <a:prstGeom prst="rect">
            <a:avLst/>
          </a:prstGeom>
          <a:noFill/>
          <a:ln>
            <a:noFill/>
          </a:ln>
        </p:spPr>
        <p:txBody>
          <a:bodyPr spcFirstLastPara="1" wrap="square" lIns="121900" tIns="121900" rIns="121900" bIns="121900" anchor="ctr" anchorCtr="0">
            <a:noAutofit/>
          </a:bodyPr>
          <a:lstStyle/>
          <a:p>
            <a:r>
              <a:rPr lang="en" sz="2133" b="1" dirty="0">
                <a:latin typeface="Roboto"/>
                <a:ea typeface="Roboto"/>
                <a:cs typeface="Roboto"/>
                <a:sym typeface="Roboto"/>
              </a:rPr>
              <a:t>Image </a:t>
            </a:r>
          </a:p>
          <a:p>
            <a:r>
              <a:rPr lang="en" sz="2133" b="1" dirty="0">
                <a:latin typeface="Roboto"/>
                <a:ea typeface="Roboto"/>
                <a:cs typeface="Roboto"/>
                <a:sym typeface="Roboto"/>
              </a:rPr>
              <a:t>Pre-processing</a:t>
            </a:r>
            <a:endParaRPr sz="2133" b="1" dirty="0">
              <a:latin typeface="Roboto"/>
              <a:ea typeface="Roboto"/>
              <a:cs typeface="Roboto"/>
              <a:sym typeface="Roboto"/>
            </a:endParaRPr>
          </a:p>
        </p:txBody>
      </p:sp>
      <p:sp>
        <p:nvSpPr>
          <p:cNvPr id="50" name="Google Shape;519;p27">
            <a:extLst>
              <a:ext uri="{FF2B5EF4-FFF2-40B4-BE49-F238E27FC236}">
                <a16:creationId xmlns:a16="http://schemas.microsoft.com/office/drawing/2014/main" id="{1F1E8209-C96C-8AA9-BE8E-6C96A9905E70}"/>
              </a:ext>
            </a:extLst>
          </p:cNvPr>
          <p:cNvSpPr/>
          <p:nvPr/>
        </p:nvSpPr>
        <p:spPr>
          <a:xfrm>
            <a:off x="1337094" y="4345860"/>
            <a:ext cx="2125210" cy="451200"/>
          </a:xfrm>
          <a:prstGeom prst="rect">
            <a:avLst/>
          </a:prstGeom>
          <a:noFill/>
          <a:ln>
            <a:noFill/>
          </a:ln>
        </p:spPr>
        <p:txBody>
          <a:bodyPr spcFirstLastPara="1" wrap="square" lIns="121900" tIns="121900" rIns="121900" bIns="121900" anchor="ctr" anchorCtr="0">
            <a:noAutofit/>
          </a:bodyPr>
          <a:lstStyle/>
          <a:p>
            <a:r>
              <a:rPr lang="en" sz="2133" b="1" dirty="0">
                <a:solidFill>
                  <a:schemeClr val="accent3"/>
                </a:solidFill>
                <a:latin typeface="Roboto"/>
                <a:ea typeface="Roboto"/>
                <a:cs typeface="Roboto"/>
                <a:sym typeface="Roboto"/>
              </a:rPr>
              <a:t>Reducing Noise</a:t>
            </a:r>
            <a:endParaRPr sz="2133" b="1" dirty="0">
              <a:solidFill>
                <a:schemeClr val="accent3"/>
              </a:solidFill>
              <a:latin typeface="Roboto"/>
              <a:ea typeface="Roboto"/>
              <a:cs typeface="Roboto"/>
              <a:sym typeface="Roboto"/>
            </a:endParaRPr>
          </a:p>
        </p:txBody>
      </p:sp>
      <p:sp>
        <p:nvSpPr>
          <p:cNvPr id="51" name="Google Shape;520;p27">
            <a:extLst>
              <a:ext uri="{FF2B5EF4-FFF2-40B4-BE49-F238E27FC236}">
                <a16:creationId xmlns:a16="http://schemas.microsoft.com/office/drawing/2014/main" id="{87B10C50-7B8A-982E-6A7E-98706C63C93B}"/>
              </a:ext>
            </a:extLst>
          </p:cNvPr>
          <p:cNvSpPr/>
          <p:nvPr/>
        </p:nvSpPr>
        <p:spPr>
          <a:xfrm>
            <a:off x="8625039" y="2032462"/>
            <a:ext cx="1982000" cy="451200"/>
          </a:xfrm>
          <a:prstGeom prst="rect">
            <a:avLst/>
          </a:prstGeom>
          <a:noFill/>
          <a:ln>
            <a:noFill/>
          </a:ln>
        </p:spPr>
        <p:txBody>
          <a:bodyPr spcFirstLastPara="1" wrap="square" lIns="121900" tIns="121900" rIns="121900" bIns="121900" anchor="ctr" anchorCtr="0">
            <a:noAutofit/>
          </a:bodyPr>
          <a:lstStyle/>
          <a:p>
            <a:pPr algn="r"/>
            <a:r>
              <a:rPr lang="en" sz="2133" b="1" dirty="0">
                <a:solidFill>
                  <a:schemeClr val="accent4"/>
                </a:solidFill>
                <a:latin typeface="Roboto"/>
                <a:ea typeface="Roboto"/>
                <a:cs typeface="Roboto"/>
                <a:sym typeface="Roboto"/>
              </a:rPr>
              <a:t>Histogram Equalization</a:t>
            </a:r>
            <a:endParaRPr sz="2133" b="1" dirty="0">
              <a:solidFill>
                <a:schemeClr val="accent4"/>
              </a:solidFill>
              <a:latin typeface="Roboto"/>
              <a:ea typeface="Roboto"/>
              <a:cs typeface="Roboto"/>
              <a:sym typeface="Roboto"/>
            </a:endParaRPr>
          </a:p>
        </p:txBody>
      </p:sp>
      <p:sp>
        <p:nvSpPr>
          <p:cNvPr id="52" name="Google Shape;521;p27">
            <a:extLst>
              <a:ext uri="{FF2B5EF4-FFF2-40B4-BE49-F238E27FC236}">
                <a16:creationId xmlns:a16="http://schemas.microsoft.com/office/drawing/2014/main" id="{C006DF95-2344-4E8C-2339-8A25A180BA81}"/>
              </a:ext>
            </a:extLst>
          </p:cNvPr>
          <p:cNvSpPr/>
          <p:nvPr/>
        </p:nvSpPr>
        <p:spPr>
          <a:xfrm>
            <a:off x="8607497" y="4297284"/>
            <a:ext cx="1982000" cy="451200"/>
          </a:xfrm>
          <a:prstGeom prst="rect">
            <a:avLst/>
          </a:prstGeom>
          <a:noFill/>
          <a:ln>
            <a:noFill/>
          </a:ln>
        </p:spPr>
        <p:txBody>
          <a:bodyPr spcFirstLastPara="1" wrap="square" lIns="121900" tIns="121900" rIns="121900" bIns="121900" anchor="ctr" anchorCtr="0">
            <a:noAutofit/>
          </a:bodyPr>
          <a:lstStyle/>
          <a:p>
            <a:pPr algn="r"/>
            <a:r>
              <a:rPr lang="en" sz="2133" b="1" dirty="0">
                <a:solidFill>
                  <a:schemeClr val="accent6"/>
                </a:solidFill>
                <a:latin typeface="Roboto"/>
                <a:ea typeface="Roboto"/>
                <a:cs typeface="Roboto"/>
                <a:sym typeface="Roboto"/>
              </a:rPr>
              <a:t>Hough Transform</a:t>
            </a:r>
            <a:endParaRPr sz="2133" b="1" dirty="0">
              <a:solidFill>
                <a:schemeClr val="accent6"/>
              </a:solidFill>
              <a:latin typeface="Roboto"/>
              <a:ea typeface="Roboto"/>
              <a:cs typeface="Roboto"/>
              <a:sym typeface="Roboto"/>
            </a:endParaRPr>
          </a:p>
        </p:txBody>
      </p:sp>
      <p:sp>
        <p:nvSpPr>
          <p:cNvPr id="53" name="Title 1">
            <a:extLst>
              <a:ext uri="{FF2B5EF4-FFF2-40B4-BE49-F238E27FC236}">
                <a16:creationId xmlns:a16="http://schemas.microsoft.com/office/drawing/2014/main" id="{B12745B1-6B7F-9145-889E-3C7DFD76040B}"/>
              </a:ext>
            </a:extLst>
          </p:cNvPr>
          <p:cNvSpPr txBox="1">
            <a:spLocks/>
          </p:cNvSpPr>
          <p:nvPr/>
        </p:nvSpPr>
        <p:spPr>
          <a:xfrm>
            <a:off x="838200" y="365125"/>
            <a:ext cx="10515600" cy="1325563"/>
          </a:xfrm>
          <a:prstGeom prst="rect">
            <a:avLst/>
          </a:prstGeom>
          <a:ln>
            <a:noFill/>
          </a:ln>
        </p:spPr>
        <p:txBody>
          <a:bodyPr spcFirstLastPara="1" vert="horz" wrap="square" lIns="91425" tIns="91425" rIns="91425" bIns="91425" rtlCol="0" anchor="ctr" anchorCtr="0">
            <a:noAutofit/>
          </a:bodyPr>
          <a:lstStyle>
            <a:lvl1pPr lvl="0" algn="ctr" defTabSz="914400" rtl="0" eaLnBrk="1" latinLnBrk="0" hangingPunct="1">
              <a:lnSpc>
                <a:spcPct val="90000"/>
              </a:lnSpc>
              <a:spcBef>
                <a:spcPts val="0"/>
              </a:spcBef>
              <a:spcAft>
                <a:spcPts val="0"/>
              </a:spcAft>
              <a:buSzPts val="2800"/>
              <a:buNone/>
              <a:defRPr sz="4400" kern="1200" cap="all" baseline="0">
                <a:solidFill>
                  <a:schemeClr val="dk1"/>
                </a:solidFill>
                <a:latin typeface="+mj-lt"/>
                <a:ea typeface="+mj-ea"/>
                <a:cs typeface="+mj-c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sz="2800" dirty="0"/>
              <a:t>Method 1 (Using image Processing)</a:t>
            </a:r>
          </a:p>
        </p:txBody>
      </p:sp>
      <p:pic>
        <p:nvPicPr>
          <p:cNvPr id="3" name="Picture 2" descr="Shape&#10;&#10;Description automatically generated with low confidence">
            <a:extLst>
              <a:ext uri="{FF2B5EF4-FFF2-40B4-BE49-F238E27FC236}">
                <a16:creationId xmlns:a16="http://schemas.microsoft.com/office/drawing/2014/main" id="{06316EB4-6784-321F-2D39-0913DEAE4EA0}"/>
              </a:ext>
            </a:extLst>
          </p:cNvPr>
          <p:cNvPicPr>
            <a:picLocks noChangeAspect="1"/>
          </p:cNvPicPr>
          <p:nvPr/>
        </p:nvPicPr>
        <p:blipFill>
          <a:blip r:embed="rId2"/>
          <a:stretch>
            <a:fillRect/>
          </a:stretch>
        </p:blipFill>
        <p:spPr>
          <a:xfrm>
            <a:off x="4511605" y="2103968"/>
            <a:ext cx="890018" cy="890018"/>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80CD9D24-3C72-BF14-E9C2-64FF884355F0}"/>
              </a:ext>
            </a:extLst>
          </p:cNvPr>
          <p:cNvPicPr>
            <a:picLocks noChangeAspect="1"/>
          </p:cNvPicPr>
          <p:nvPr/>
        </p:nvPicPr>
        <p:blipFill>
          <a:blip r:embed="rId3"/>
          <a:stretch>
            <a:fillRect/>
          </a:stretch>
        </p:blipFill>
        <p:spPr>
          <a:xfrm>
            <a:off x="6767368" y="2074953"/>
            <a:ext cx="948047" cy="948047"/>
          </a:xfrm>
          <a:prstGeom prst="rect">
            <a:avLst/>
          </a:prstGeom>
        </p:spPr>
      </p:pic>
      <p:pic>
        <p:nvPicPr>
          <p:cNvPr id="1028" name="Picture 4" descr="Image file ">
            <a:extLst>
              <a:ext uri="{FF2B5EF4-FFF2-40B4-BE49-F238E27FC236}">
                <a16:creationId xmlns:a16="http://schemas.microsoft.com/office/drawing/2014/main" id="{02FFB91B-EBBF-08EB-7F25-B29C7500E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9759" y="4597150"/>
            <a:ext cx="710604" cy="7106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processing ">
            <a:extLst>
              <a:ext uri="{FF2B5EF4-FFF2-40B4-BE49-F238E27FC236}">
                <a16:creationId xmlns:a16="http://schemas.microsoft.com/office/drawing/2014/main" id="{7ED12671-7919-89FC-4F37-B7F559061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400" y="4571460"/>
            <a:ext cx="761984" cy="76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35" name="Google Shape;492;p27">
            <a:extLst>
              <a:ext uri="{FF2B5EF4-FFF2-40B4-BE49-F238E27FC236}">
                <a16:creationId xmlns:a16="http://schemas.microsoft.com/office/drawing/2014/main" id="{2B568894-79D2-3094-D28E-9D1CF373BE20}"/>
              </a:ext>
            </a:extLst>
          </p:cNvPr>
          <p:cNvSpPr/>
          <p:nvPr/>
        </p:nvSpPr>
        <p:spPr>
          <a:xfrm>
            <a:off x="6216769" y="1639697"/>
            <a:ext cx="2049247" cy="2049247"/>
          </a:xfrm>
          <a:custGeom>
            <a:avLst/>
            <a:gdLst/>
            <a:ahLst/>
            <a:cxnLst/>
            <a:rect l="l" t="t" r="r" b="b"/>
            <a:pathLst>
              <a:path w="74087" h="74087" extrusionOk="0">
                <a:moveTo>
                  <a:pt x="9774" y="1"/>
                </a:moveTo>
                <a:cubicBezTo>
                  <a:pt x="4370" y="1"/>
                  <a:pt x="0" y="4370"/>
                  <a:pt x="0" y="9774"/>
                </a:cubicBezTo>
                <a:lnTo>
                  <a:pt x="0" y="64313"/>
                </a:lnTo>
                <a:cubicBezTo>
                  <a:pt x="0" y="69717"/>
                  <a:pt x="4370" y="74087"/>
                  <a:pt x="9774" y="74087"/>
                </a:cubicBezTo>
                <a:lnTo>
                  <a:pt x="64313" y="74087"/>
                </a:lnTo>
                <a:cubicBezTo>
                  <a:pt x="69717" y="74087"/>
                  <a:pt x="74086" y="69717"/>
                  <a:pt x="74086" y="64313"/>
                </a:cubicBezTo>
                <a:lnTo>
                  <a:pt x="74086" y="9774"/>
                </a:lnTo>
                <a:cubicBezTo>
                  <a:pt x="74086" y="4370"/>
                  <a:pt x="69683" y="1"/>
                  <a:pt x="64313"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414500" tIns="853433" rIns="414500" bIns="121900" anchor="ctr" anchorCtr="0">
            <a:noAutofit/>
          </a:bodyPr>
          <a:lstStyle/>
          <a:p>
            <a:pPr algn="ctr">
              <a:buClr>
                <a:schemeClr val="dk1"/>
              </a:buClr>
              <a:buSzPts val="1100"/>
            </a:pPr>
            <a:endParaRPr sz="1600">
              <a:solidFill>
                <a:schemeClr val="dk1"/>
              </a:solidFill>
              <a:latin typeface="Roboto"/>
              <a:ea typeface="Roboto"/>
              <a:cs typeface="Roboto"/>
              <a:sym typeface="Roboto"/>
            </a:endParaRPr>
          </a:p>
        </p:txBody>
      </p:sp>
      <p:sp>
        <p:nvSpPr>
          <p:cNvPr id="36" name="Google Shape;493;p27">
            <a:extLst>
              <a:ext uri="{FF2B5EF4-FFF2-40B4-BE49-F238E27FC236}">
                <a16:creationId xmlns:a16="http://schemas.microsoft.com/office/drawing/2014/main" id="{33E0950C-0EEB-8AA2-A087-9A8FE7EFDCC8}"/>
              </a:ext>
            </a:extLst>
          </p:cNvPr>
          <p:cNvSpPr/>
          <p:nvPr/>
        </p:nvSpPr>
        <p:spPr>
          <a:xfrm>
            <a:off x="7872925" y="2041040"/>
            <a:ext cx="460448" cy="784333"/>
          </a:xfrm>
          <a:custGeom>
            <a:avLst/>
            <a:gdLst/>
            <a:ahLst/>
            <a:cxnLst/>
            <a:rect l="l" t="t" r="r" b="b"/>
            <a:pathLst>
              <a:path w="16646" h="28355" extrusionOk="0">
                <a:moveTo>
                  <a:pt x="14210" y="1"/>
                </a:moveTo>
                <a:cubicBezTo>
                  <a:pt x="6372" y="1"/>
                  <a:pt x="0" y="6339"/>
                  <a:pt x="0" y="14178"/>
                </a:cubicBezTo>
                <a:cubicBezTo>
                  <a:pt x="0" y="22017"/>
                  <a:pt x="6372" y="28355"/>
                  <a:pt x="14210" y="28355"/>
                </a:cubicBezTo>
                <a:lnTo>
                  <a:pt x="16646" y="28355"/>
                </a:lnTo>
                <a:lnTo>
                  <a:pt x="16646" y="1"/>
                </a:lnTo>
                <a:close/>
              </a:path>
            </a:pathLst>
          </a:custGeom>
          <a:solidFill>
            <a:schemeClr val="accent1">
              <a:lumMod val="25000"/>
            </a:schemeClr>
          </a:solidFill>
          <a:ln>
            <a:noFill/>
          </a:ln>
        </p:spPr>
        <p:txBody>
          <a:bodyPr spcFirstLastPara="1" wrap="square" lIns="121900" tIns="121900" rIns="182867" bIns="121900" anchor="ctr" anchorCtr="0">
            <a:noAutofit/>
          </a:bodyPr>
          <a:lstStyle/>
          <a:p>
            <a:pPr algn="r">
              <a:buClr>
                <a:schemeClr val="dk1"/>
              </a:buClr>
              <a:buSzPts val="1100"/>
            </a:pPr>
            <a:r>
              <a:rPr lang="en" sz="2400" b="1">
                <a:solidFill>
                  <a:schemeClr val="lt1"/>
                </a:solidFill>
                <a:latin typeface="Roboto"/>
                <a:ea typeface="Roboto"/>
                <a:cs typeface="Roboto"/>
                <a:sym typeface="Roboto"/>
              </a:rPr>
              <a:t>2</a:t>
            </a:r>
            <a:endParaRPr sz="2400">
              <a:solidFill>
                <a:schemeClr val="lt1"/>
              </a:solidFill>
            </a:endParaRPr>
          </a:p>
        </p:txBody>
      </p:sp>
      <p:sp>
        <p:nvSpPr>
          <p:cNvPr id="38" name="Google Shape;495;p27">
            <a:extLst>
              <a:ext uri="{FF2B5EF4-FFF2-40B4-BE49-F238E27FC236}">
                <a16:creationId xmlns:a16="http://schemas.microsoft.com/office/drawing/2014/main" id="{D3270186-4A2D-23CA-B75A-EFD99F901A6E}"/>
              </a:ext>
            </a:extLst>
          </p:cNvPr>
          <p:cNvSpPr/>
          <p:nvPr/>
        </p:nvSpPr>
        <p:spPr>
          <a:xfrm>
            <a:off x="6216769" y="3930647"/>
            <a:ext cx="2049335" cy="2049335"/>
          </a:xfrm>
          <a:custGeom>
            <a:avLst/>
            <a:gdLst/>
            <a:ahLst/>
            <a:cxnLst/>
            <a:rect l="l" t="t" r="r" b="b"/>
            <a:pathLst>
              <a:path w="74087" h="74087" extrusionOk="0">
                <a:moveTo>
                  <a:pt x="9774" y="0"/>
                </a:moveTo>
                <a:cubicBezTo>
                  <a:pt x="4370" y="0"/>
                  <a:pt x="0" y="4370"/>
                  <a:pt x="0" y="9774"/>
                </a:cubicBezTo>
                <a:lnTo>
                  <a:pt x="0" y="64313"/>
                </a:lnTo>
                <a:cubicBezTo>
                  <a:pt x="0" y="69684"/>
                  <a:pt x="4370" y="74087"/>
                  <a:pt x="9774" y="74087"/>
                </a:cubicBezTo>
                <a:lnTo>
                  <a:pt x="64313" y="74087"/>
                </a:lnTo>
                <a:cubicBezTo>
                  <a:pt x="69717" y="74087"/>
                  <a:pt x="74086" y="69684"/>
                  <a:pt x="74086" y="64313"/>
                </a:cubicBezTo>
                <a:lnTo>
                  <a:pt x="74086" y="9774"/>
                </a:lnTo>
                <a:cubicBezTo>
                  <a:pt x="74086" y="4370"/>
                  <a:pt x="69683" y="0"/>
                  <a:pt x="64313"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414500" tIns="121900" rIns="414500" bIns="853433" anchor="ctr" anchorCtr="0">
            <a:noAutofit/>
          </a:bodyPr>
          <a:lstStyle/>
          <a:p>
            <a:pPr algn="ctr">
              <a:buClr>
                <a:schemeClr val="dk1"/>
              </a:buClr>
              <a:buSzPts val="1100"/>
            </a:pPr>
            <a:endParaRPr sz="1600" dirty="0">
              <a:solidFill>
                <a:schemeClr val="dk1"/>
              </a:solidFill>
              <a:latin typeface="Roboto"/>
              <a:ea typeface="Roboto"/>
              <a:cs typeface="Roboto"/>
              <a:sym typeface="Roboto"/>
            </a:endParaRPr>
          </a:p>
        </p:txBody>
      </p:sp>
      <p:sp>
        <p:nvSpPr>
          <p:cNvPr id="39" name="Google Shape;496;p27">
            <a:extLst>
              <a:ext uri="{FF2B5EF4-FFF2-40B4-BE49-F238E27FC236}">
                <a16:creationId xmlns:a16="http://schemas.microsoft.com/office/drawing/2014/main" id="{41B020B9-4EB6-356A-BEBF-5282DEFC653B}"/>
              </a:ext>
            </a:extLst>
          </p:cNvPr>
          <p:cNvSpPr/>
          <p:nvPr/>
        </p:nvSpPr>
        <p:spPr>
          <a:xfrm>
            <a:off x="7872925" y="4793327"/>
            <a:ext cx="460448" cy="784333"/>
          </a:xfrm>
          <a:custGeom>
            <a:avLst/>
            <a:gdLst/>
            <a:ahLst/>
            <a:cxnLst/>
            <a:rect l="l" t="t" r="r" b="b"/>
            <a:pathLst>
              <a:path w="16646" h="28355" extrusionOk="0">
                <a:moveTo>
                  <a:pt x="14210" y="0"/>
                </a:moveTo>
                <a:cubicBezTo>
                  <a:pt x="6372" y="0"/>
                  <a:pt x="0" y="6338"/>
                  <a:pt x="0" y="14177"/>
                </a:cubicBezTo>
                <a:cubicBezTo>
                  <a:pt x="0" y="22016"/>
                  <a:pt x="6372" y="28354"/>
                  <a:pt x="14210" y="28354"/>
                </a:cubicBezTo>
                <a:lnTo>
                  <a:pt x="16646" y="28354"/>
                </a:lnTo>
                <a:lnTo>
                  <a:pt x="16646" y="0"/>
                </a:lnTo>
                <a:close/>
              </a:path>
            </a:pathLst>
          </a:custGeom>
          <a:solidFill>
            <a:srgbClr val="595959"/>
          </a:solidFill>
          <a:ln>
            <a:noFill/>
          </a:ln>
        </p:spPr>
        <p:txBody>
          <a:bodyPr spcFirstLastPara="1" wrap="square" lIns="121900" tIns="121900" rIns="182867" bIns="121900" anchor="ctr" anchorCtr="0">
            <a:noAutofit/>
          </a:bodyPr>
          <a:lstStyle/>
          <a:p>
            <a:pPr algn="r">
              <a:buClr>
                <a:schemeClr val="dk1"/>
              </a:buClr>
              <a:buSzPts val="1100"/>
            </a:pPr>
            <a:r>
              <a:rPr lang="en" sz="2400" b="1" dirty="0">
                <a:solidFill>
                  <a:schemeClr val="lt1"/>
                </a:solidFill>
                <a:latin typeface="Roboto"/>
                <a:ea typeface="Roboto"/>
                <a:cs typeface="Roboto"/>
                <a:sym typeface="Roboto"/>
              </a:rPr>
              <a:t>4</a:t>
            </a:r>
            <a:endParaRPr sz="2400" dirty="0">
              <a:solidFill>
                <a:schemeClr val="lt1"/>
              </a:solidFill>
            </a:endParaRPr>
          </a:p>
        </p:txBody>
      </p:sp>
      <p:sp>
        <p:nvSpPr>
          <p:cNvPr id="41" name="Google Shape;498;p27">
            <a:extLst>
              <a:ext uri="{FF2B5EF4-FFF2-40B4-BE49-F238E27FC236}">
                <a16:creationId xmlns:a16="http://schemas.microsoft.com/office/drawing/2014/main" id="{2E00386B-C86F-BAF9-B8FC-A8813BC3BDF2}"/>
              </a:ext>
            </a:extLst>
          </p:cNvPr>
          <p:cNvSpPr/>
          <p:nvPr/>
        </p:nvSpPr>
        <p:spPr>
          <a:xfrm>
            <a:off x="3925819" y="3930647"/>
            <a:ext cx="2049335" cy="2049335"/>
          </a:xfrm>
          <a:custGeom>
            <a:avLst/>
            <a:gdLst/>
            <a:ahLst/>
            <a:cxnLst/>
            <a:rect l="l" t="t" r="r" b="b"/>
            <a:pathLst>
              <a:path w="74087" h="74087" extrusionOk="0">
                <a:moveTo>
                  <a:pt x="9774" y="0"/>
                </a:moveTo>
                <a:cubicBezTo>
                  <a:pt x="4370" y="0"/>
                  <a:pt x="0" y="4370"/>
                  <a:pt x="0" y="9774"/>
                </a:cubicBezTo>
                <a:lnTo>
                  <a:pt x="0" y="64313"/>
                </a:lnTo>
                <a:cubicBezTo>
                  <a:pt x="0" y="69684"/>
                  <a:pt x="4370" y="74087"/>
                  <a:pt x="9774" y="74087"/>
                </a:cubicBezTo>
                <a:lnTo>
                  <a:pt x="64313" y="74087"/>
                </a:lnTo>
                <a:cubicBezTo>
                  <a:pt x="69717" y="74087"/>
                  <a:pt x="74087" y="69684"/>
                  <a:pt x="74087" y="64313"/>
                </a:cubicBezTo>
                <a:lnTo>
                  <a:pt x="74087" y="9774"/>
                </a:lnTo>
                <a:cubicBezTo>
                  <a:pt x="74087" y="4370"/>
                  <a:pt x="69684" y="0"/>
                  <a:pt x="64313"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414500" tIns="121900" rIns="414500" bIns="853433" anchor="ctr" anchorCtr="0">
            <a:noAutofit/>
          </a:bodyPr>
          <a:lstStyle/>
          <a:p>
            <a:pPr algn="ctr">
              <a:buClr>
                <a:schemeClr val="dk1"/>
              </a:buClr>
              <a:buSzPts val="1100"/>
            </a:pPr>
            <a:endParaRPr sz="1600">
              <a:solidFill>
                <a:schemeClr val="dk1"/>
              </a:solidFill>
              <a:latin typeface="Roboto"/>
              <a:ea typeface="Roboto"/>
              <a:cs typeface="Roboto"/>
              <a:sym typeface="Roboto"/>
            </a:endParaRPr>
          </a:p>
        </p:txBody>
      </p:sp>
      <p:sp>
        <p:nvSpPr>
          <p:cNvPr id="42" name="Google Shape;499;p27">
            <a:extLst>
              <a:ext uri="{FF2B5EF4-FFF2-40B4-BE49-F238E27FC236}">
                <a16:creationId xmlns:a16="http://schemas.microsoft.com/office/drawing/2014/main" id="{F3C96DC9-7EEE-3E01-E84A-9A97359126B5}"/>
              </a:ext>
            </a:extLst>
          </p:cNvPr>
          <p:cNvSpPr/>
          <p:nvPr/>
        </p:nvSpPr>
        <p:spPr>
          <a:xfrm>
            <a:off x="3858467" y="4793327"/>
            <a:ext cx="459536" cy="784333"/>
          </a:xfrm>
          <a:custGeom>
            <a:avLst/>
            <a:gdLst/>
            <a:ahLst/>
            <a:cxnLst/>
            <a:rect l="l" t="t" r="r" b="b"/>
            <a:pathLst>
              <a:path w="16613" h="28355" extrusionOk="0">
                <a:moveTo>
                  <a:pt x="0" y="0"/>
                </a:moveTo>
                <a:lnTo>
                  <a:pt x="0" y="28354"/>
                </a:lnTo>
                <a:lnTo>
                  <a:pt x="2435" y="28354"/>
                </a:lnTo>
                <a:cubicBezTo>
                  <a:pt x="10274" y="28354"/>
                  <a:pt x="16612" y="22016"/>
                  <a:pt x="16612" y="14177"/>
                </a:cubicBezTo>
                <a:cubicBezTo>
                  <a:pt x="16612" y="6338"/>
                  <a:pt x="10274" y="0"/>
                  <a:pt x="2435" y="0"/>
                </a:cubicBezTo>
                <a:close/>
              </a:path>
            </a:pathLst>
          </a:custGeom>
          <a:solidFill>
            <a:schemeClr val="accent3"/>
          </a:solidFill>
          <a:ln>
            <a:noFill/>
          </a:ln>
        </p:spPr>
        <p:txBody>
          <a:bodyPr spcFirstLastPara="1" wrap="square" lIns="121900" tIns="121900" rIns="121900" bIns="121900" anchor="ctr" anchorCtr="0">
            <a:noAutofit/>
          </a:bodyPr>
          <a:lstStyle/>
          <a:p>
            <a:pPr>
              <a:buClr>
                <a:schemeClr val="dk1"/>
              </a:buClr>
              <a:buSzPts val="1100"/>
            </a:pPr>
            <a:r>
              <a:rPr lang="en" sz="2400" b="1" dirty="0">
                <a:solidFill>
                  <a:schemeClr val="lt1"/>
                </a:solidFill>
                <a:latin typeface="Roboto"/>
                <a:ea typeface="Roboto"/>
                <a:cs typeface="Roboto"/>
                <a:sym typeface="Roboto"/>
              </a:rPr>
              <a:t>3</a:t>
            </a:r>
            <a:endParaRPr sz="2400" dirty="0">
              <a:solidFill>
                <a:schemeClr val="lt1"/>
              </a:solidFill>
            </a:endParaRPr>
          </a:p>
        </p:txBody>
      </p:sp>
      <p:sp>
        <p:nvSpPr>
          <p:cNvPr id="43" name="Google Shape;500;p27">
            <a:extLst>
              <a:ext uri="{FF2B5EF4-FFF2-40B4-BE49-F238E27FC236}">
                <a16:creationId xmlns:a16="http://schemas.microsoft.com/office/drawing/2014/main" id="{4BA60744-8F6D-738C-B3DD-0714138D89A3}"/>
              </a:ext>
            </a:extLst>
          </p:cNvPr>
          <p:cNvSpPr/>
          <p:nvPr/>
        </p:nvSpPr>
        <p:spPr>
          <a:xfrm>
            <a:off x="3930438" y="1634165"/>
            <a:ext cx="2049247" cy="2049247"/>
          </a:xfrm>
          <a:custGeom>
            <a:avLst/>
            <a:gdLst/>
            <a:ahLst/>
            <a:cxnLst/>
            <a:rect l="l" t="t" r="r" b="b"/>
            <a:pathLst>
              <a:path w="74087" h="74087" extrusionOk="0">
                <a:moveTo>
                  <a:pt x="9774" y="0"/>
                </a:moveTo>
                <a:cubicBezTo>
                  <a:pt x="4370" y="0"/>
                  <a:pt x="0" y="4370"/>
                  <a:pt x="0" y="9774"/>
                </a:cubicBezTo>
                <a:lnTo>
                  <a:pt x="0" y="64313"/>
                </a:lnTo>
                <a:cubicBezTo>
                  <a:pt x="0" y="69717"/>
                  <a:pt x="4370" y="74087"/>
                  <a:pt x="9774" y="74087"/>
                </a:cubicBezTo>
                <a:lnTo>
                  <a:pt x="64313" y="74087"/>
                </a:lnTo>
                <a:cubicBezTo>
                  <a:pt x="69717" y="74087"/>
                  <a:pt x="74086" y="69717"/>
                  <a:pt x="74086" y="64313"/>
                </a:cubicBezTo>
                <a:lnTo>
                  <a:pt x="74086" y="9774"/>
                </a:lnTo>
                <a:cubicBezTo>
                  <a:pt x="74086" y="4404"/>
                  <a:pt x="69717" y="0"/>
                  <a:pt x="64313"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414500" tIns="853433" rIns="414500" bIns="121900" anchor="ctr" anchorCtr="0">
            <a:noAutofit/>
          </a:bodyPr>
          <a:lstStyle/>
          <a:p>
            <a:pPr algn="ctr"/>
            <a:endParaRPr sz="1600">
              <a:solidFill>
                <a:schemeClr val="dk1"/>
              </a:solidFill>
              <a:latin typeface="Roboto"/>
              <a:ea typeface="Roboto"/>
              <a:cs typeface="Roboto"/>
              <a:sym typeface="Roboto"/>
            </a:endParaRPr>
          </a:p>
        </p:txBody>
      </p:sp>
      <p:sp>
        <p:nvSpPr>
          <p:cNvPr id="44" name="Google Shape;501;p27">
            <a:extLst>
              <a:ext uri="{FF2B5EF4-FFF2-40B4-BE49-F238E27FC236}">
                <a16:creationId xmlns:a16="http://schemas.microsoft.com/office/drawing/2014/main" id="{6C58FCBE-FFC7-3B7A-D247-8E8FFD906B45}"/>
              </a:ext>
            </a:extLst>
          </p:cNvPr>
          <p:cNvSpPr/>
          <p:nvPr/>
        </p:nvSpPr>
        <p:spPr>
          <a:xfrm>
            <a:off x="3858467" y="2041040"/>
            <a:ext cx="459536" cy="784333"/>
          </a:xfrm>
          <a:custGeom>
            <a:avLst/>
            <a:gdLst/>
            <a:ahLst/>
            <a:cxnLst/>
            <a:rect l="l" t="t" r="r" b="b"/>
            <a:pathLst>
              <a:path w="16613" h="28355" extrusionOk="0">
                <a:moveTo>
                  <a:pt x="0" y="1"/>
                </a:moveTo>
                <a:lnTo>
                  <a:pt x="0" y="28355"/>
                </a:lnTo>
                <a:lnTo>
                  <a:pt x="2435" y="28355"/>
                </a:lnTo>
                <a:cubicBezTo>
                  <a:pt x="10274" y="28355"/>
                  <a:pt x="16612" y="22017"/>
                  <a:pt x="16612" y="14178"/>
                </a:cubicBezTo>
                <a:cubicBezTo>
                  <a:pt x="16612" y="6339"/>
                  <a:pt x="10274" y="1"/>
                  <a:pt x="2435" y="1"/>
                </a:cubicBezTo>
                <a:close/>
              </a:path>
            </a:pathLst>
          </a:custGeom>
          <a:solidFill>
            <a:srgbClr val="595959"/>
          </a:solidFill>
          <a:ln>
            <a:noFill/>
          </a:ln>
        </p:spPr>
        <p:txBody>
          <a:bodyPr spcFirstLastPara="1" wrap="square" lIns="121900" tIns="121900" rIns="121900" bIns="121900" anchor="ctr" anchorCtr="0">
            <a:noAutofit/>
          </a:bodyPr>
          <a:lstStyle/>
          <a:p>
            <a:r>
              <a:rPr lang="en" sz="2400" b="1" dirty="0">
                <a:solidFill>
                  <a:schemeClr val="lt1"/>
                </a:solidFill>
                <a:latin typeface="Roboto"/>
                <a:ea typeface="Roboto"/>
                <a:cs typeface="Roboto"/>
                <a:sym typeface="Roboto"/>
              </a:rPr>
              <a:t>1</a:t>
            </a:r>
            <a:endParaRPr sz="2400" b="1" dirty="0">
              <a:solidFill>
                <a:schemeClr val="lt1"/>
              </a:solidFill>
              <a:latin typeface="Roboto"/>
              <a:ea typeface="Roboto"/>
              <a:cs typeface="Roboto"/>
              <a:sym typeface="Roboto"/>
            </a:endParaRPr>
          </a:p>
        </p:txBody>
      </p:sp>
      <p:sp>
        <p:nvSpPr>
          <p:cNvPr id="45" name="Google Shape;514;p27">
            <a:extLst>
              <a:ext uri="{FF2B5EF4-FFF2-40B4-BE49-F238E27FC236}">
                <a16:creationId xmlns:a16="http://schemas.microsoft.com/office/drawing/2014/main" id="{11505704-DA21-3D67-F271-4D5CC0EC3D83}"/>
              </a:ext>
            </a:extLst>
          </p:cNvPr>
          <p:cNvSpPr/>
          <p:nvPr/>
        </p:nvSpPr>
        <p:spPr>
          <a:xfrm>
            <a:off x="1552755" y="2434436"/>
            <a:ext cx="1982000" cy="1174400"/>
          </a:xfrm>
          <a:prstGeom prst="rect">
            <a:avLst/>
          </a:prstGeom>
          <a:noFill/>
          <a:ln>
            <a:noFill/>
          </a:ln>
        </p:spPr>
        <p:txBody>
          <a:bodyPr spcFirstLastPara="1" wrap="square" lIns="121900" tIns="121900" rIns="121900" bIns="121900" anchor="ctr" anchorCtr="0">
            <a:noAutofit/>
          </a:bodyPr>
          <a:lstStyle/>
          <a:p>
            <a:r>
              <a:rPr lang="en-US" sz="1600" dirty="0">
                <a:solidFill>
                  <a:schemeClr val="tx1">
                    <a:lumMod val="65000"/>
                    <a:lumOff val="35000"/>
                  </a:schemeClr>
                </a:solidFill>
                <a:latin typeface="Roboto"/>
                <a:ea typeface="Roboto"/>
                <a:cs typeface="Roboto"/>
                <a:sym typeface="Roboto"/>
              </a:rPr>
              <a:t>Data labeling in the format of yolo was a time-consuming task</a:t>
            </a:r>
          </a:p>
        </p:txBody>
      </p:sp>
      <p:sp>
        <p:nvSpPr>
          <p:cNvPr id="46" name="Google Shape;515;p27">
            <a:extLst>
              <a:ext uri="{FF2B5EF4-FFF2-40B4-BE49-F238E27FC236}">
                <a16:creationId xmlns:a16="http://schemas.microsoft.com/office/drawing/2014/main" id="{6C7537CF-F3A9-E955-CFB8-15FCE35C0A25}"/>
              </a:ext>
            </a:extLst>
          </p:cNvPr>
          <p:cNvSpPr/>
          <p:nvPr/>
        </p:nvSpPr>
        <p:spPr>
          <a:xfrm>
            <a:off x="1552755" y="4636344"/>
            <a:ext cx="1982000" cy="1191200"/>
          </a:xfrm>
          <a:prstGeom prst="rect">
            <a:avLst/>
          </a:prstGeom>
          <a:noFill/>
          <a:ln>
            <a:noFill/>
          </a:ln>
        </p:spPr>
        <p:txBody>
          <a:bodyPr spcFirstLastPara="1" wrap="square" lIns="121900" tIns="121900" rIns="121900" bIns="121900" anchor="ctr" anchorCtr="0">
            <a:noAutofit/>
          </a:bodyPr>
          <a:lstStyle/>
          <a:p>
            <a:endParaRPr lang="en-US" sz="1600" dirty="0">
              <a:solidFill>
                <a:schemeClr val="dk1"/>
              </a:solidFill>
              <a:latin typeface="Roboto"/>
              <a:ea typeface="Roboto"/>
              <a:cs typeface="Roboto"/>
              <a:sym typeface="Roboto"/>
            </a:endParaRPr>
          </a:p>
        </p:txBody>
      </p:sp>
      <p:sp>
        <p:nvSpPr>
          <p:cNvPr id="47" name="Google Shape;516;p27">
            <a:extLst>
              <a:ext uri="{FF2B5EF4-FFF2-40B4-BE49-F238E27FC236}">
                <a16:creationId xmlns:a16="http://schemas.microsoft.com/office/drawing/2014/main" id="{6FF10EC4-4B25-3BCC-D009-2D6015B106C8}"/>
              </a:ext>
            </a:extLst>
          </p:cNvPr>
          <p:cNvSpPr/>
          <p:nvPr/>
        </p:nvSpPr>
        <p:spPr>
          <a:xfrm>
            <a:off x="8961302" y="2551422"/>
            <a:ext cx="1982000" cy="1174400"/>
          </a:xfrm>
          <a:prstGeom prst="rect">
            <a:avLst/>
          </a:prstGeom>
          <a:noFill/>
          <a:ln>
            <a:noFill/>
          </a:ln>
        </p:spPr>
        <p:txBody>
          <a:bodyPr spcFirstLastPara="1" wrap="square" lIns="121900" tIns="121900" rIns="121900" bIns="121900" anchor="ctr" anchorCtr="0">
            <a:noAutofit/>
          </a:bodyPr>
          <a:lstStyle/>
          <a:p>
            <a:pPr algn="r"/>
            <a:endParaRPr lang="en-US" sz="1600" dirty="0">
              <a:solidFill>
                <a:schemeClr val="dk1"/>
              </a:solidFill>
              <a:latin typeface="Roboto"/>
              <a:ea typeface="Roboto"/>
              <a:cs typeface="Roboto"/>
              <a:sym typeface="Roboto"/>
            </a:endParaRPr>
          </a:p>
        </p:txBody>
      </p:sp>
      <p:sp>
        <p:nvSpPr>
          <p:cNvPr id="48" name="Google Shape;517;p27">
            <a:extLst>
              <a:ext uri="{FF2B5EF4-FFF2-40B4-BE49-F238E27FC236}">
                <a16:creationId xmlns:a16="http://schemas.microsoft.com/office/drawing/2014/main" id="{C394F57F-DF76-2DA7-2163-047EEC4CEF79}"/>
              </a:ext>
            </a:extLst>
          </p:cNvPr>
          <p:cNvSpPr/>
          <p:nvPr/>
        </p:nvSpPr>
        <p:spPr>
          <a:xfrm>
            <a:off x="8961302" y="4764180"/>
            <a:ext cx="1982000" cy="1191200"/>
          </a:xfrm>
          <a:prstGeom prst="rect">
            <a:avLst/>
          </a:prstGeom>
          <a:noFill/>
          <a:ln>
            <a:noFill/>
          </a:ln>
        </p:spPr>
        <p:txBody>
          <a:bodyPr spcFirstLastPara="1" wrap="square" lIns="121900" tIns="121900" rIns="121900" bIns="121900" anchor="ctr" anchorCtr="0">
            <a:noAutofit/>
          </a:bodyPr>
          <a:lstStyle/>
          <a:p>
            <a:pPr algn="r"/>
            <a:endParaRPr lang="en-US" sz="1600" dirty="0">
              <a:solidFill>
                <a:schemeClr val="dk1"/>
              </a:solidFill>
              <a:latin typeface="Roboto"/>
              <a:ea typeface="Roboto"/>
              <a:cs typeface="Roboto"/>
              <a:sym typeface="Roboto"/>
            </a:endParaRPr>
          </a:p>
        </p:txBody>
      </p:sp>
      <p:sp>
        <p:nvSpPr>
          <p:cNvPr id="49" name="Google Shape;518;p27">
            <a:extLst>
              <a:ext uri="{FF2B5EF4-FFF2-40B4-BE49-F238E27FC236}">
                <a16:creationId xmlns:a16="http://schemas.microsoft.com/office/drawing/2014/main" id="{5F7DC3BB-C2E7-6D93-509C-5641379D209E}"/>
              </a:ext>
            </a:extLst>
          </p:cNvPr>
          <p:cNvSpPr/>
          <p:nvPr/>
        </p:nvSpPr>
        <p:spPr>
          <a:xfrm>
            <a:off x="1552755" y="1903700"/>
            <a:ext cx="2125210" cy="451200"/>
          </a:xfrm>
          <a:prstGeom prst="rect">
            <a:avLst/>
          </a:prstGeom>
          <a:noFill/>
          <a:ln>
            <a:noFill/>
          </a:ln>
        </p:spPr>
        <p:txBody>
          <a:bodyPr spcFirstLastPara="1" wrap="square" lIns="121900" tIns="121900" rIns="121900" bIns="121900" anchor="ctr" anchorCtr="0">
            <a:noAutofit/>
          </a:bodyPr>
          <a:lstStyle/>
          <a:p>
            <a:r>
              <a:rPr lang="en-IN" sz="2133" b="1" dirty="0">
                <a:solidFill>
                  <a:schemeClr val="tx1">
                    <a:lumMod val="95000"/>
                    <a:lumOff val="5000"/>
                  </a:schemeClr>
                </a:solidFill>
                <a:latin typeface="Roboto"/>
                <a:ea typeface="Roboto"/>
                <a:cs typeface="Roboto"/>
                <a:sym typeface="Roboto"/>
              </a:rPr>
              <a:t>Labelling Data</a:t>
            </a:r>
          </a:p>
        </p:txBody>
      </p:sp>
      <p:sp>
        <p:nvSpPr>
          <p:cNvPr id="51" name="Google Shape;520;p27">
            <a:extLst>
              <a:ext uri="{FF2B5EF4-FFF2-40B4-BE49-F238E27FC236}">
                <a16:creationId xmlns:a16="http://schemas.microsoft.com/office/drawing/2014/main" id="{87B10C50-7B8A-982E-6A7E-98706C63C93B}"/>
              </a:ext>
            </a:extLst>
          </p:cNvPr>
          <p:cNvSpPr/>
          <p:nvPr/>
        </p:nvSpPr>
        <p:spPr>
          <a:xfrm>
            <a:off x="8657245" y="1886994"/>
            <a:ext cx="1982000" cy="451200"/>
          </a:xfrm>
          <a:prstGeom prst="rect">
            <a:avLst/>
          </a:prstGeom>
          <a:noFill/>
          <a:ln>
            <a:noFill/>
          </a:ln>
        </p:spPr>
        <p:txBody>
          <a:bodyPr spcFirstLastPara="1" wrap="square" lIns="121900" tIns="121900" rIns="121900" bIns="121900" anchor="ctr" anchorCtr="0">
            <a:noAutofit/>
          </a:bodyPr>
          <a:lstStyle/>
          <a:p>
            <a:pPr algn="r"/>
            <a:r>
              <a:rPr lang="en" sz="2133" b="1" dirty="0">
                <a:solidFill>
                  <a:schemeClr val="accent4"/>
                </a:solidFill>
                <a:latin typeface="Roboto"/>
                <a:ea typeface="Roboto"/>
                <a:cs typeface="Roboto"/>
                <a:sym typeface="Roboto"/>
              </a:rPr>
              <a:t>Training Data</a:t>
            </a:r>
            <a:endParaRPr sz="2133" b="1" dirty="0">
              <a:solidFill>
                <a:schemeClr val="accent4"/>
              </a:solidFill>
              <a:latin typeface="Roboto"/>
              <a:ea typeface="Roboto"/>
              <a:cs typeface="Roboto"/>
              <a:sym typeface="Roboto"/>
            </a:endParaRPr>
          </a:p>
        </p:txBody>
      </p:sp>
      <p:sp>
        <p:nvSpPr>
          <p:cNvPr id="52" name="Google Shape;521;p27">
            <a:extLst>
              <a:ext uri="{FF2B5EF4-FFF2-40B4-BE49-F238E27FC236}">
                <a16:creationId xmlns:a16="http://schemas.microsoft.com/office/drawing/2014/main" id="{C006DF95-2344-4E8C-2339-8A25A180BA81}"/>
              </a:ext>
            </a:extLst>
          </p:cNvPr>
          <p:cNvSpPr/>
          <p:nvPr/>
        </p:nvSpPr>
        <p:spPr>
          <a:xfrm>
            <a:off x="8657245" y="4185144"/>
            <a:ext cx="1982000" cy="451200"/>
          </a:xfrm>
          <a:prstGeom prst="rect">
            <a:avLst/>
          </a:prstGeom>
          <a:noFill/>
          <a:ln>
            <a:noFill/>
          </a:ln>
        </p:spPr>
        <p:txBody>
          <a:bodyPr spcFirstLastPara="1" wrap="square" lIns="121900" tIns="121900" rIns="121900" bIns="121900" anchor="ctr" anchorCtr="0">
            <a:noAutofit/>
          </a:bodyPr>
          <a:lstStyle/>
          <a:p>
            <a:pPr algn="r"/>
            <a:r>
              <a:rPr lang="en" sz="2133" b="1" dirty="0">
                <a:solidFill>
                  <a:schemeClr val="accent6"/>
                </a:solidFill>
                <a:latin typeface="Roboto"/>
                <a:ea typeface="Roboto"/>
                <a:cs typeface="Roboto"/>
                <a:sym typeface="Roboto"/>
              </a:rPr>
              <a:t>Hough Transform</a:t>
            </a:r>
            <a:endParaRPr sz="2133" b="1" dirty="0">
              <a:solidFill>
                <a:schemeClr val="accent6"/>
              </a:solidFill>
              <a:latin typeface="Roboto"/>
              <a:ea typeface="Roboto"/>
              <a:cs typeface="Roboto"/>
              <a:sym typeface="Roboto"/>
            </a:endParaRPr>
          </a:p>
        </p:txBody>
      </p:sp>
      <p:sp>
        <p:nvSpPr>
          <p:cNvPr id="53" name="Title 1">
            <a:extLst>
              <a:ext uri="{FF2B5EF4-FFF2-40B4-BE49-F238E27FC236}">
                <a16:creationId xmlns:a16="http://schemas.microsoft.com/office/drawing/2014/main" id="{B12745B1-6B7F-9145-889E-3C7DFD76040B}"/>
              </a:ext>
            </a:extLst>
          </p:cNvPr>
          <p:cNvSpPr txBox="1">
            <a:spLocks/>
          </p:cNvSpPr>
          <p:nvPr/>
        </p:nvSpPr>
        <p:spPr>
          <a:xfrm>
            <a:off x="838200" y="365125"/>
            <a:ext cx="10515600" cy="1325563"/>
          </a:xfrm>
          <a:prstGeom prst="rect">
            <a:avLst/>
          </a:prstGeom>
          <a:ln>
            <a:noFill/>
          </a:ln>
        </p:spPr>
        <p:txBody>
          <a:bodyPr spcFirstLastPara="1" vert="horz" wrap="square" lIns="91425" tIns="91425" rIns="91425" bIns="91425" rtlCol="0" anchor="ctr" anchorCtr="0">
            <a:noAutofit/>
          </a:bodyPr>
          <a:lstStyle>
            <a:lvl1pPr lvl="0" algn="ctr" defTabSz="914400" rtl="0" eaLnBrk="1" latinLnBrk="0" hangingPunct="1">
              <a:lnSpc>
                <a:spcPct val="90000"/>
              </a:lnSpc>
              <a:spcBef>
                <a:spcPts val="0"/>
              </a:spcBef>
              <a:spcAft>
                <a:spcPts val="0"/>
              </a:spcAft>
              <a:buSzPts val="2800"/>
              <a:buNone/>
              <a:defRPr sz="4400" kern="1200" cap="all" baseline="0">
                <a:solidFill>
                  <a:schemeClr val="dk1"/>
                </a:solidFill>
                <a:latin typeface="+mj-lt"/>
                <a:ea typeface="+mj-ea"/>
                <a:cs typeface="+mj-c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sz="2800" dirty="0"/>
              <a:t>Method 1 (Using image Processing)</a:t>
            </a:r>
          </a:p>
        </p:txBody>
      </p:sp>
      <p:pic>
        <p:nvPicPr>
          <p:cNvPr id="3" name="Picture 2" descr="Shape&#10;&#10;Description automatically generated with low confidence">
            <a:extLst>
              <a:ext uri="{FF2B5EF4-FFF2-40B4-BE49-F238E27FC236}">
                <a16:creationId xmlns:a16="http://schemas.microsoft.com/office/drawing/2014/main" id="{06316EB4-6784-321F-2D39-0913DEAE4EA0}"/>
              </a:ext>
            </a:extLst>
          </p:cNvPr>
          <p:cNvPicPr>
            <a:picLocks noChangeAspect="1"/>
          </p:cNvPicPr>
          <p:nvPr/>
        </p:nvPicPr>
        <p:blipFill>
          <a:blip r:embed="rId2"/>
          <a:stretch>
            <a:fillRect/>
          </a:stretch>
        </p:blipFill>
        <p:spPr>
          <a:xfrm>
            <a:off x="4511605" y="2103968"/>
            <a:ext cx="890018" cy="890018"/>
          </a:xfrm>
          <a:prstGeom prst="rect">
            <a:avLst/>
          </a:prstGeom>
        </p:spPr>
      </p:pic>
      <p:sp>
        <p:nvSpPr>
          <p:cNvPr id="2" name="Google Shape;519;p27">
            <a:extLst>
              <a:ext uri="{FF2B5EF4-FFF2-40B4-BE49-F238E27FC236}">
                <a16:creationId xmlns:a16="http://schemas.microsoft.com/office/drawing/2014/main" id="{87D293BC-3099-A9B3-233D-551F0600F363}"/>
              </a:ext>
            </a:extLst>
          </p:cNvPr>
          <p:cNvSpPr/>
          <p:nvPr/>
        </p:nvSpPr>
        <p:spPr>
          <a:xfrm>
            <a:off x="1552755" y="4185144"/>
            <a:ext cx="1982000" cy="451200"/>
          </a:xfrm>
          <a:prstGeom prst="rect">
            <a:avLst/>
          </a:prstGeom>
          <a:noFill/>
          <a:ln>
            <a:noFill/>
          </a:ln>
        </p:spPr>
        <p:txBody>
          <a:bodyPr spcFirstLastPara="1" wrap="square" lIns="121900" tIns="121900" rIns="121900" bIns="121900" anchor="ctr" anchorCtr="0">
            <a:noAutofit/>
          </a:bodyPr>
          <a:lstStyle/>
          <a:p>
            <a:r>
              <a:rPr lang="en" sz="2133" b="1" dirty="0">
                <a:solidFill>
                  <a:schemeClr val="accent3"/>
                </a:solidFill>
                <a:latin typeface="Roboto"/>
                <a:ea typeface="Roboto"/>
                <a:cs typeface="Roboto"/>
                <a:sym typeface="Roboto"/>
              </a:rPr>
              <a:t>Testing Data</a:t>
            </a:r>
            <a:endParaRPr sz="2133" b="1" dirty="0">
              <a:solidFill>
                <a:schemeClr val="accent3"/>
              </a:solidFill>
              <a:latin typeface="Roboto"/>
              <a:ea typeface="Roboto"/>
              <a:cs typeface="Roboto"/>
              <a:sym typeface="Roboto"/>
            </a:endParaRPr>
          </a:p>
        </p:txBody>
      </p:sp>
      <p:pic>
        <p:nvPicPr>
          <p:cNvPr id="7" name="Picture 6" descr="Shape&#10;&#10;Description automatically generated with low confidence">
            <a:extLst>
              <a:ext uri="{FF2B5EF4-FFF2-40B4-BE49-F238E27FC236}">
                <a16:creationId xmlns:a16="http://schemas.microsoft.com/office/drawing/2014/main" id="{0B1D67AF-5B20-D233-AF98-A415EAE23FAE}"/>
              </a:ext>
            </a:extLst>
          </p:cNvPr>
          <p:cNvPicPr>
            <a:picLocks noChangeAspect="1"/>
          </p:cNvPicPr>
          <p:nvPr/>
        </p:nvPicPr>
        <p:blipFill>
          <a:blip r:embed="rId3"/>
          <a:stretch>
            <a:fillRect/>
          </a:stretch>
        </p:blipFill>
        <p:spPr>
          <a:xfrm>
            <a:off x="4651349" y="4648740"/>
            <a:ext cx="607424" cy="607424"/>
          </a:xfrm>
          <a:prstGeom prst="rect">
            <a:avLst/>
          </a:prstGeom>
        </p:spPr>
      </p:pic>
      <p:pic>
        <p:nvPicPr>
          <p:cNvPr id="2050" name="Picture 2" descr="Deep learning ">
            <a:extLst>
              <a:ext uri="{FF2B5EF4-FFF2-40B4-BE49-F238E27FC236}">
                <a16:creationId xmlns:a16="http://schemas.microsoft.com/office/drawing/2014/main" id="{B06D2932-3CEC-5C01-537B-3EC920437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383" y="2103968"/>
            <a:ext cx="890018" cy="8900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rocessing ">
            <a:extLst>
              <a:ext uri="{FF2B5EF4-FFF2-40B4-BE49-F238E27FC236}">
                <a16:creationId xmlns:a16="http://schemas.microsoft.com/office/drawing/2014/main" id="{CFF21D74-C36F-4D28-1964-4F50CBA2C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400" y="4571460"/>
            <a:ext cx="761984" cy="76198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17;p27">
            <a:extLst>
              <a:ext uri="{FF2B5EF4-FFF2-40B4-BE49-F238E27FC236}">
                <a16:creationId xmlns:a16="http://schemas.microsoft.com/office/drawing/2014/main" id="{47F7587B-4A09-677C-67F6-A9C2F53BFB05}"/>
              </a:ext>
            </a:extLst>
          </p:cNvPr>
          <p:cNvSpPr/>
          <p:nvPr/>
        </p:nvSpPr>
        <p:spPr>
          <a:xfrm>
            <a:off x="8624879" y="4660668"/>
            <a:ext cx="1982000" cy="1191200"/>
          </a:xfrm>
          <a:prstGeom prst="rect">
            <a:avLst/>
          </a:prstGeom>
          <a:noFill/>
          <a:ln>
            <a:noFill/>
          </a:ln>
        </p:spPr>
        <p:txBody>
          <a:bodyPr spcFirstLastPara="1" wrap="square" lIns="121900" tIns="121900" rIns="121900" bIns="121900" anchor="ctr" anchorCtr="0">
            <a:noAutofit/>
          </a:bodyPr>
          <a:lstStyle/>
          <a:p>
            <a:pPr algn="r"/>
            <a:r>
              <a:rPr lang="en-IN" sz="1600" dirty="0">
                <a:effectLst/>
                <a:latin typeface="Calibri" panose="020F0502020204030204" pitchFamily="34" charset="0"/>
                <a:ea typeface="Calibri" panose="020F0502020204030204" pitchFamily="34" charset="0"/>
                <a:cs typeface="Times New Roman" panose="02020603050405020304" pitchFamily="18" charset="0"/>
              </a:rPr>
              <a:t>Extract features from the segmented hand joints. We used the Hough transform</a:t>
            </a:r>
            <a:endParaRPr lang="en-US" sz="1400" dirty="0">
              <a:solidFill>
                <a:schemeClr val="dk1"/>
              </a:solidFill>
              <a:latin typeface="Roboto"/>
              <a:ea typeface="Roboto"/>
              <a:cs typeface="Roboto"/>
              <a:sym typeface="Roboto"/>
            </a:endParaRPr>
          </a:p>
        </p:txBody>
      </p:sp>
      <p:sp>
        <p:nvSpPr>
          <p:cNvPr id="9" name="Google Shape;514;p27">
            <a:extLst>
              <a:ext uri="{FF2B5EF4-FFF2-40B4-BE49-F238E27FC236}">
                <a16:creationId xmlns:a16="http://schemas.microsoft.com/office/drawing/2014/main" id="{44377ED8-8A20-6D76-9555-4798812D7E1D}"/>
              </a:ext>
            </a:extLst>
          </p:cNvPr>
          <p:cNvSpPr/>
          <p:nvPr/>
        </p:nvSpPr>
        <p:spPr>
          <a:xfrm>
            <a:off x="8711896" y="2433206"/>
            <a:ext cx="1982000" cy="1174400"/>
          </a:xfrm>
          <a:prstGeom prst="rect">
            <a:avLst/>
          </a:prstGeom>
          <a:noFill/>
          <a:ln>
            <a:noFill/>
          </a:ln>
        </p:spPr>
        <p:txBody>
          <a:bodyPr spcFirstLastPara="1" wrap="square" lIns="121900" tIns="121900" rIns="121900" bIns="121900" anchor="ctr" anchorCtr="0">
            <a:noAutofit/>
          </a:bodyPr>
          <a:lstStyle/>
          <a:p>
            <a:pPr algn="r"/>
            <a:r>
              <a:rPr lang="en-US" sz="1200" dirty="0">
                <a:solidFill>
                  <a:schemeClr val="tx1">
                    <a:lumMod val="65000"/>
                    <a:lumOff val="35000"/>
                  </a:schemeClr>
                </a:solidFill>
                <a:latin typeface="Roboto"/>
                <a:ea typeface="Roboto"/>
                <a:cs typeface="Roboto"/>
                <a:sym typeface="Roboto"/>
              </a:rPr>
              <a:t>For training data, we used yolov5 its architecture we trained for 200 epochs with early stopping. </a:t>
            </a:r>
          </a:p>
          <a:p>
            <a:pPr algn="r"/>
            <a:endParaRPr lang="en-US" sz="1600" dirty="0">
              <a:solidFill>
                <a:schemeClr val="tx1">
                  <a:lumMod val="65000"/>
                  <a:lumOff val="35000"/>
                </a:schemeClr>
              </a:solidFill>
              <a:latin typeface="Roboto"/>
              <a:ea typeface="Roboto"/>
              <a:cs typeface="Roboto"/>
              <a:sym typeface="Roboto"/>
            </a:endParaRPr>
          </a:p>
        </p:txBody>
      </p:sp>
      <p:sp>
        <p:nvSpPr>
          <p:cNvPr id="10" name="Google Shape;514;p27">
            <a:extLst>
              <a:ext uri="{FF2B5EF4-FFF2-40B4-BE49-F238E27FC236}">
                <a16:creationId xmlns:a16="http://schemas.microsoft.com/office/drawing/2014/main" id="{767E37F7-ACA7-2CCC-29C0-01CC0C85A8AC}"/>
              </a:ext>
            </a:extLst>
          </p:cNvPr>
          <p:cNvSpPr/>
          <p:nvPr/>
        </p:nvSpPr>
        <p:spPr>
          <a:xfrm>
            <a:off x="1550741" y="4691761"/>
            <a:ext cx="1982000" cy="1174400"/>
          </a:xfrm>
          <a:prstGeom prst="rect">
            <a:avLst/>
          </a:prstGeom>
          <a:noFill/>
          <a:ln>
            <a:noFill/>
          </a:ln>
        </p:spPr>
        <p:txBody>
          <a:bodyPr spcFirstLastPara="1" wrap="square" lIns="121900" tIns="121900" rIns="121900" bIns="121900" anchor="ctr" anchorCtr="0">
            <a:noAutofit/>
          </a:bodyPr>
          <a:lstStyle/>
          <a:p>
            <a:r>
              <a:rPr lang="en-US" sz="1050" dirty="0">
                <a:solidFill>
                  <a:schemeClr val="tx1">
                    <a:lumMod val="65000"/>
                    <a:lumOff val="35000"/>
                  </a:schemeClr>
                </a:solidFill>
                <a:latin typeface="Roboto"/>
                <a:ea typeface="Roboto"/>
                <a:cs typeface="Roboto"/>
                <a:sym typeface="Roboto"/>
              </a:rPr>
              <a:t>We performed testing on 10 percent of the images which was used to calculate accuracy using comparing them with the text file provided to us by madam. </a:t>
            </a:r>
          </a:p>
        </p:txBody>
      </p:sp>
    </p:spTree>
    <p:extLst>
      <p:ext uri="{BB962C8B-B14F-4D97-AF65-F5344CB8AC3E}">
        <p14:creationId xmlns:p14="http://schemas.microsoft.com/office/powerpoint/2010/main" val="103911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321232" y="900803"/>
            <a:ext cx="8421688" cy="1325563"/>
          </a:xfrm>
        </p:spPr>
        <p:txBody>
          <a:bodyPr/>
          <a:lstStyle/>
          <a:p>
            <a:r>
              <a:rPr lang="en-US" dirty="0"/>
              <a:t>Results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11" name="Text Placeholder 10">
            <a:extLst>
              <a:ext uri="{FF2B5EF4-FFF2-40B4-BE49-F238E27FC236}">
                <a16:creationId xmlns:a16="http://schemas.microsoft.com/office/drawing/2014/main" id="{D0A1D5A6-1BA2-1051-A413-AB999F6B17EB}"/>
              </a:ext>
            </a:extLst>
          </p:cNvPr>
          <p:cNvSpPr>
            <a:spLocks noGrp="1"/>
          </p:cNvSpPr>
          <p:nvPr>
            <p:ph type="body" idx="1"/>
          </p:nvPr>
        </p:nvSpPr>
        <p:spPr>
          <a:xfrm>
            <a:off x="2321232" y="1814410"/>
            <a:ext cx="3924300" cy="823912"/>
          </a:xfrm>
        </p:spPr>
        <p:txBody>
          <a:bodyPr/>
          <a:lstStyle/>
          <a:p>
            <a:r>
              <a:rPr lang="en-IN" dirty="0"/>
              <a:t>Method 1</a:t>
            </a:r>
          </a:p>
        </p:txBody>
      </p:sp>
      <p:sp>
        <p:nvSpPr>
          <p:cNvPr id="13" name="Text Placeholder 12">
            <a:extLst>
              <a:ext uri="{FF2B5EF4-FFF2-40B4-BE49-F238E27FC236}">
                <a16:creationId xmlns:a16="http://schemas.microsoft.com/office/drawing/2014/main" id="{CB59AC8F-8436-87EC-2A44-6B020FF77B99}"/>
              </a:ext>
            </a:extLst>
          </p:cNvPr>
          <p:cNvSpPr>
            <a:spLocks noGrp="1"/>
          </p:cNvSpPr>
          <p:nvPr>
            <p:ph type="body" sz="quarter" idx="3"/>
          </p:nvPr>
        </p:nvSpPr>
        <p:spPr>
          <a:xfrm>
            <a:off x="6340422" y="1814410"/>
            <a:ext cx="3943627" cy="823912"/>
          </a:xfrm>
        </p:spPr>
        <p:txBody>
          <a:bodyPr/>
          <a:lstStyle/>
          <a:p>
            <a:r>
              <a:rPr lang="en-IN" dirty="0"/>
              <a:t>Method 2</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2321232" y="2937130"/>
            <a:ext cx="3943627" cy="2212839"/>
          </a:xfrm>
        </p:spPr>
        <p:txBody>
          <a:bodyPr>
            <a:normAutofit/>
          </a:bodyPr>
          <a:lstStyle/>
          <a:p>
            <a:r>
              <a:rPr lang="en-IN" dirty="0">
                <a:latin typeface="Söhne"/>
              </a:rPr>
              <a:t>Image 1 shows the original image, and the second image shows the detected image.</a:t>
            </a:r>
          </a:p>
          <a:p>
            <a:r>
              <a:rPr lang="en-IN" dirty="0">
                <a:latin typeface="Söhne"/>
              </a:rPr>
              <a:t>After evaluation, we got an overall accuracy of 60-65 % which is a low accuracy but can be improved further using different image processing techniques.</a:t>
            </a:r>
          </a:p>
          <a:p>
            <a:r>
              <a:rPr lang="en-IN" dirty="0">
                <a:latin typeface="Söhne"/>
              </a:rPr>
              <a:t>We were not able to distinguish between the fingers and the thumb</a:t>
            </a:r>
          </a:p>
          <a:p>
            <a:endParaRPr lang="en-US" dirty="0"/>
          </a:p>
        </p:txBody>
      </p:sp>
      <p:pic>
        <p:nvPicPr>
          <p:cNvPr id="15" name="Picture 14" descr="A picture containing indoor, plastic&#10;&#10;Description automatically generated">
            <a:extLst>
              <a:ext uri="{FF2B5EF4-FFF2-40B4-BE49-F238E27FC236}">
                <a16:creationId xmlns:a16="http://schemas.microsoft.com/office/drawing/2014/main" id="{264B7833-075E-2A75-41DD-38665B2B1FB9}"/>
              </a:ext>
            </a:extLst>
          </p:cNvPr>
          <p:cNvPicPr>
            <a:picLocks noChangeAspect="1"/>
          </p:cNvPicPr>
          <p:nvPr/>
        </p:nvPicPr>
        <p:blipFill>
          <a:blip r:embed="rId2"/>
          <a:stretch>
            <a:fillRect/>
          </a:stretch>
        </p:blipFill>
        <p:spPr>
          <a:xfrm>
            <a:off x="596277" y="4261501"/>
            <a:ext cx="1542266" cy="1817905"/>
          </a:xfrm>
          <a:prstGeom prst="rect">
            <a:avLst/>
          </a:prstGeom>
        </p:spPr>
      </p:pic>
      <p:pic>
        <p:nvPicPr>
          <p:cNvPr id="17" name="Picture 16" descr="Text&#10;&#10;Description automatically generated">
            <a:extLst>
              <a:ext uri="{FF2B5EF4-FFF2-40B4-BE49-F238E27FC236}">
                <a16:creationId xmlns:a16="http://schemas.microsoft.com/office/drawing/2014/main" id="{451E118E-8757-60EF-1620-19D2E86846F3}"/>
              </a:ext>
            </a:extLst>
          </p:cNvPr>
          <p:cNvPicPr>
            <a:picLocks noChangeAspect="1"/>
          </p:cNvPicPr>
          <p:nvPr/>
        </p:nvPicPr>
        <p:blipFill>
          <a:blip r:embed="rId3"/>
          <a:stretch>
            <a:fillRect/>
          </a:stretch>
        </p:blipFill>
        <p:spPr>
          <a:xfrm>
            <a:off x="596277" y="2059207"/>
            <a:ext cx="1542266" cy="1814624"/>
          </a:xfrm>
          <a:prstGeom prst="rect">
            <a:avLst/>
          </a:prstGeom>
        </p:spPr>
      </p:pic>
      <p:sp>
        <p:nvSpPr>
          <p:cNvPr id="18" name="Content Placeholder 5">
            <a:extLst>
              <a:ext uri="{FF2B5EF4-FFF2-40B4-BE49-F238E27FC236}">
                <a16:creationId xmlns:a16="http://schemas.microsoft.com/office/drawing/2014/main" id="{07544349-CE6D-A700-6388-1D5F0DC0DB2D}"/>
              </a:ext>
            </a:extLst>
          </p:cNvPr>
          <p:cNvSpPr txBox="1">
            <a:spLocks/>
          </p:cNvSpPr>
          <p:nvPr/>
        </p:nvSpPr>
        <p:spPr>
          <a:xfrm>
            <a:off x="6264859" y="2937129"/>
            <a:ext cx="3943627" cy="221283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Söhne"/>
              </a:rPr>
              <a:t>Image 1 shows the original image, and the second image shows the detected image.</a:t>
            </a:r>
          </a:p>
          <a:p>
            <a:r>
              <a:rPr lang="en-IN" dirty="0">
                <a:latin typeface="Söhne"/>
              </a:rPr>
              <a:t>After evaluation, using yolo we got an accuracy of around 90-95 percent.</a:t>
            </a:r>
          </a:p>
          <a:p>
            <a:endParaRPr lang="en-US" dirty="0"/>
          </a:p>
        </p:txBody>
      </p:sp>
      <p:pic>
        <p:nvPicPr>
          <p:cNvPr id="24" name="Picture 23">
            <a:extLst>
              <a:ext uri="{FF2B5EF4-FFF2-40B4-BE49-F238E27FC236}">
                <a16:creationId xmlns:a16="http://schemas.microsoft.com/office/drawing/2014/main" id="{B64210F1-DF52-A61B-7DFA-91877CCB8175}"/>
              </a:ext>
            </a:extLst>
          </p:cNvPr>
          <p:cNvPicPr>
            <a:picLocks noChangeAspect="1"/>
          </p:cNvPicPr>
          <p:nvPr/>
        </p:nvPicPr>
        <p:blipFill rotWithShape="1">
          <a:blip r:embed="rId4"/>
          <a:srcRect l="29245" t="7924" r="29010" b="55915"/>
          <a:stretch/>
        </p:blipFill>
        <p:spPr>
          <a:xfrm>
            <a:off x="10391175" y="4264781"/>
            <a:ext cx="1542266" cy="1814625"/>
          </a:xfrm>
          <a:prstGeom prst="rect">
            <a:avLst/>
          </a:prstGeom>
        </p:spPr>
      </p:pic>
      <p:pic>
        <p:nvPicPr>
          <p:cNvPr id="26" name="Picture 25">
            <a:extLst>
              <a:ext uri="{FF2B5EF4-FFF2-40B4-BE49-F238E27FC236}">
                <a16:creationId xmlns:a16="http://schemas.microsoft.com/office/drawing/2014/main" id="{91242306-15CF-8219-A02F-54F336C847EA}"/>
              </a:ext>
            </a:extLst>
          </p:cNvPr>
          <p:cNvPicPr>
            <a:picLocks noChangeAspect="1"/>
          </p:cNvPicPr>
          <p:nvPr/>
        </p:nvPicPr>
        <p:blipFill rotWithShape="1">
          <a:blip r:embed="rId5"/>
          <a:srcRect l="29528" t="7799" r="29151" b="55915"/>
          <a:stretch/>
        </p:blipFill>
        <p:spPr>
          <a:xfrm>
            <a:off x="10391175" y="2059207"/>
            <a:ext cx="1542266" cy="1814624"/>
          </a:xfrm>
          <a:prstGeom prst="rect">
            <a:avLst/>
          </a:prstGeom>
        </p:spPr>
      </p:pic>
    </p:spTree>
    <p:extLst>
      <p:ext uri="{BB962C8B-B14F-4D97-AF65-F5344CB8AC3E}">
        <p14:creationId xmlns:p14="http://schemas.microsoft.com/office/powerpoint/2010/main" val="166378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660774"/>
            <a:ext cx="5111750" cy="1773868"/>
          </a:xfrm>
        </p:spPr>
        <p:txBody>
          <a:bodyPr>
            <a:normAutofit/>
          </a:bodyPr>
          <a:lstStyle/>
          <a:p>
            <a:r>
              <a:rPr lang="en-US" dirty="0"/>
              <a:t>Our method is a fully automated system to detect three different types of joints that in MCP, DIP, and SIP. The results are satisfying and reliable. This system fails to detect joints in which images are blacked out and have improper joint X–ray images. The major challenge is to accurately measure joint localization and apply proper image processing techniques to achieve higher accuracy.</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847506" y="960105"/>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9</a:t>
            </a:fld>
            <a:endParaRPr lang="en-US" dirty="0"/>
          </a:p>
        </p:txBody>
      </p:sp>
      <p:sp>
        <p:nvSpPr>
          <p:cNvPr id="7" name="Title 1">
            <a:extLst>
              <a:ext uri="{FF2B5EF4-FFF2-40B4-BE49-F238E27FC236}">
                <a16:creationId xmlns:a16="http://schemas.microsoft.com/office/drawing/2014/main" id="{680CF6A6-C7A4-D2A3-9569-A98740C86152}"/>
              </a:ext>
            </a:extLst>
          </p:cNvPr>
          <p:cNvSpPr txBox="1">
            <a:spLocks/>
          </p:cNvSpPr>
          <p:nvPr/>
        </p:nvSpPr>
        <p:spPr>
          <a:xfrm>
            <a:off x="4743988" y="3741529"/>
            <a:ext cx="6696075" cy="19097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dirty="0"/>
              <a:t>“Machine intelligence is the last invention that humanity will ever need to make.”</a:t>
            </a:r>
          </a:p>
        </p:txBody>
      </p:sp>
      <p:sp>
        <p:nvSpPr>
          <p:cNvPr id="8" name="Subtitle 2">
            <a:extLst>
              <a:ext uri="{FF2B5EF4-FFF2-40B4-BE49-F238E27FC236}">
                <a16:creationId xmlns:a16="http://schemas.microsoft.com/office/drawing/2014/main" id="{4E3153BD-41BC-96A2-F9CF-53EB7F4B5697}"/>
              </a:ext>
            </a:extLst>
          </p:cNvPr>
          <p:cNvSpPr txBox="1">
            <a:spLocks/>
          </p:cNvSpPr>
          <p:nvPr/>
        </p:nvSpPr>
        <p:spPr>
          <a:xfrm>
            <a:off x="9579428" y="5286167"/>
            <a:ext cx="1464393"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buFont typeface="Arial" panose="020B0604020202020204" pitchFamily="34" charset="0"/>
              <a:buNone/>
              <a:defRPr sz="1400" kern="1200" spc="5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~Nick Bostrom</a:t>
            </a:r>
          </a:p>
        </p:txBody>
      </p:sp>
    </p:spTree>
    <p:extLst>
      <p:ext uri="{BB962C8B-B14F-4D97-AF65-F5344CB8AC3E}">
        <p14:creationId xmlns:p14="http://schemas.microsoft.com/office/powerpoint/2010/main" val="196978756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{7F14C875-48C7-4C3E-A820-927A7ADBF320}tf67328976_win32</Template>
  <TotalTime>1384</TotalTime>
  <Words>451</Words>
  <Application>Microsoft Office PowerPoint</Application>
  <PresentationFormat>Widescreen</PresentationFormat>
  <Paragraphs>71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Roboto</vt:lpstr>
      <vt:lpstr>Söhne</vt:lpstr>
      <vt:lpstr>Tenorite</vt:lpstr>
      <vt:lpstr>Office Theme</vt:lpstr>
      <vt:lpstr>CS671 Project</vt:lpstr>
      <vt:lpstr>AGENDA</vt:lpstr>
      <vt:lpstr>Introduction</vt:lpstr>
      <vt:lpstr>Data</vt:lpstr>
      <vt:lpstr>PowerPoint Presentation</vt:lpstr>
      <vt:lpstr>PowerPoint Presentation</vt:lpstr>
      <vt:lpstr>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CS671 Project</dc:title>
  <dc:creator>Dhruv Chamaria</dc:creator>
  <cp:lastModifiedBy>Dhruv Chamaria</cp:lastModifiedBy>
  <cp:revision>4</cp:revision>
  <dcterms:created xsi:type="dcterms:W3CDTF">2022-12-18T21:53:17Z</dcterms:created>
  <dcterms:modified xsi:type="dcterms:W3CDTF">2022-12-20T07:04:30Z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